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0" r:id="rId3"/>
  </p:sldMasterIdLst>
  <p:notesMasterIdLst>
    <p:notesMasterId r:id="rId8"/>
  </p:notesMasterIdLst>
  <p:sldIdLst>
    <p:sldId id="284" r:id="rId4"/>
    <p:sldId id="322" r:id="rId5"/>
    <p:sldId id="323" r:id="rId6"/>
    <p:sldId id="324" r:id="rId7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4EF"/>
    <a:srgbClr val="EB6BB4"/>
    <a:srgbClr val="5B9BD5"/>
    <a:srgbClr val="821673"/>
    <a:srgbClr val="06AEB6"/>
    <a:srgbClr val="ED8FE0"/>
    <a:srgbClr val="F5C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5:01:28.23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5:01:36.38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5,'2'-2,"0"0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132D-AFDA-4721-A30C-EDC46DCDF102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F145-DFAD-4EEF-A8C2-8300962E55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sncf/?hl=fr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gares_connexions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gares_connexions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sans visuel - PR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4BA23651-17EC-4B4A-A7C9-75139EC64593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3057505-3C47-F3EA-DBF0-7AA6DC7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CA7D2E-48DC-412F-BA55-C21535326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F4DB264-0E98-4687-9D35-A1FFCC87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1654EF4-1102-460D-8D83-71FC60A5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68632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CC349AA-DFBC-47CA-A986-CBE97FE4C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10" name="Image 9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F4544EB-9B6D-4448-BE96-C12D2155D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TRAVAUX - sans visuel - PRUNE">
    <p:bg>
      <p:bgPr>
        <a:solidFill>
          <a:srgbClr val="FFD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ED8E2C14-35BB-4EA0-B90E-8C3C07260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6716683-C9EA-41E6-AD37-168FAB1F2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3AA75002-04AA-4A0A-AB59-32FC612DE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43F8C469-489A-49FA-93F1-6E7787B9D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121579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TRAVAUX - sans visuel - PRUNE">
    <p:bg>
      <p:bgPr>
        <a:solidFill>
          <a:srgbClr val="D6D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9" name="Image 8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ADDE6D75-102E-49E3-ACAB-2481351EF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1A08878-8319-4756-8707-08BB4191E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BF0D3BA-3795-4386-B6EB-F2B80B4A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4A8CEB7-E426-46EB-8B0A-1E967EB3D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405376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TRAVAUX - sans visuel - PRUNE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13">
            <a:extLst>
              <a:ext uri="{FF2B5EF4-FFF2-40B4-BE49-F238E27FC236}">
                <a16:creationId xmlns:a16="http://schemas.microsoft.com/office/drawing/2014/main" id="{1266727D-0692-12A8-CD96-7A43BBB27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rcRect l="4151" r="4151"/>
          <a:stretch/>
        </p:blipFill>
        <p:spPr>
          <a:xfrm>
            <a:off x="0" y="0"/>
            <a:ext cx="12192000" cy="172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9BC0F-3507-4335-9D4D-89AA8C5D0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9BEAE65-C0A4-426D-B4FC-6F6CDFDED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92307CE4-2F4D-41EE-8495-87B911566D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8024F47A-CB90-4272-965A-23538EA28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74833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TRAVAUX - sans visuel - PRUNE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6D54C4-0CAC-46F7-9358-42FA9EDFD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4C1E8845-8C2F-49E0-8B24-4FA2217AB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E246CB0-F886-40B3-BE45-88742EEFA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9DD8637-DFD4-49CA-9BDC-EB7790D96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99279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30969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656C721A-286E-4C75-9F32-46F5DFB54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FFD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94A9A426-47FB-4532-939E-A34C4AFDB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D6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A3FE0E4-A36E-408C-9ACC-46CA66FD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E05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5B919B0-7CDE-4C1D-AAFF-A7E99CAAC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F7E7AAD1-0831-4055-B8A9-8A0D9D18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avec photo en arrire pla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141561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71130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B69B01-EABA-4E6B-A666-B9D8AF60D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AA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F120A-4CCF-52A4-D3C8-CE5D01A944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wrap="none" anchor="t" anchorCtr="1">
            <a:noAutofit/>
          </a:bodyPr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Photo à mettre en arrière-plan, transparence et saturation à adapter pour un fondu harmonieux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3091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2442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F477C5F6-530E-48AB-BE74-63E30A33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013217CF-9F33-4DC4-9FCE-8152B30826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198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 avec pattern pour chiffres clé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C25401E-D9E6-35B1-7C4C-C6D2DBE8C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067"/>
          <a:stretch/>
        </p:blipFill>
        <p:spPr>
          <a:xfrm>
            <a:off x="0" y="10541"/>
            <a:ext cx="9024325" cy="6858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952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6242325-4574-4C9A-BA4C-0F20A74AB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615773-77B3-9243-0B47-1EC85721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690002D7-21C0-390D-F39A-2D1C4F5B79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10752661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CC926AE-6677-F3FA-4FB9-C077AAF9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EDA9B04-29C5-D345-BC8A-5BEC04A60A4F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B6143B1-56F9-25C3-A27B-6758D7A9B8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4ED9E47-8A6B-54D3-3B85-8C3AC02BCE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4992285" cy="1491007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5587D7B-3882-D41D-6C71-968888B665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80050" y="2587201"/>
            <a:ext cx="4992285" cy="1491007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8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384033" y="2064004"/>
            <a:ext cx="5088300" cy="357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</a:t>
            </a:r>
            <a:br>
              <a:rPr lang="fr-FR" dirty="0"/>
            </a:br>
            <a:r>
              <a:rPr lang="fr-FR" dirty="0"/>
              <a:t>une image</a:t>
            </a:r>
            <a:br>
              <a:rPr lang="fr-FR" dirty="0"/>
            </a:br>
            <a:r>
              <a:rPr lang="fr-FR" dirty="0"/>
              <a:t> (format Largeur 106mm x hauteur 74,4mm)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1CA0BF-BB98-F9CB-EC04-E66DF702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FC387982-41E1-5630-3F65-E62906E16D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0"/>
            <a:ext cx="4992285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A60AA816-9590-AA60-E04B-7734789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23BA9F7-9FD0-AD42-BCEA-81294AA8DC02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615960D1-731B-247E-890A-975886609C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38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1905" y="1267885"/>
            <a:ext cx="6240428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8396" y="1"/>
            <a:ext cx="4800000" cy="5713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200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100mm x hauteur 11,9mm)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E5FA591-D718-92CD-E63D-29E463A3D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905" y="111683"/>
            <a:ext cx="6240428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6B4AE0E-5EAA-2EAD-71C8-BFA97C8A17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1904" y="2587201"/>
            <a:ext cx="6240427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9DBA3E76-5205-6ED1-E0B5-C2059A35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5C4EAA2F-37A7-B547-9B20-3F61D82F2922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3DB6C7EC-3425-7546-6884-5631F23772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93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1267885"/>
            <a:ext cx="6528460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996431C5-FDEA-8EF5-D5C9-995A583A5A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632171" y="1"/>
            <a:ext cx="455982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rmAutofit/>
          </a:bodyPr>
          <a:lstStyle>
            <a:lvl1pPr algn="ctr">
              <a:defRPr sz="1067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95mm x hauteur 142,9mm)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1B9193-A8B0-DB46-73E2-E604743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52846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35374D-5F70-0AD0-7F2D-2F9926E0E1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6528456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A28244F-6D2E-C18A-8EDD-EED32FA6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03A9C1D-9CFE-8945-8491-A41D705B6874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EC86DF1C-6607-51A1-6B8C-414A0BC478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35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7" y="720001"/>
            <a:ext cx="5040000" cy="4915204"/>
          </a:xfrm>
          <a:solidFill>
            <a:srgbClr val="A1006B"/>
          </a:solidFill>
        </p:spPr>
        <p:txBody>
          <a:bodyPr lIns="288000" tIns="630000" rIns="72000" bIns="108000" anchor="t" anchorCtr="0">
            <a:noAutofit/>
          </a:bodyPr>
          <a:lstStyle>
            <a:lvl1pPr marL="287983" indent="-287983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933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423B0AB-4C14-4B36-2D73-28397DC5CA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6027" y="1748813"/>
            <a:ext cx="5136307" cy="1543884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88340908-9EFE-B5FE-702C-F74E35DA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95B69F0-99C3-AD45-8C00-A1FBFA486336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34C77D0-4639-A925-4318-E4EECC2CF2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6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19668" y="3140697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11424" y="3378669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3140698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5948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03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2227" y="3140698"/>
            <a:ext cx="3360109" cy="2497447"/>
          </a:xfrm>
          <a:solidFill>
            <a:srgbClr val="A1006B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bg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12227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303981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FB0A991-EB36-C3F2-AB41-1FEE0CA312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FF500D3-E513-D63D-0738-7D9E90592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75A59EB3-FDA3-C314-199F-1737CB7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D875952-2434-5C44-A194-7500E504FF0C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A4293F96-9B99-AFF6-A9D4-560E9AD8D35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231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776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416055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2227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12333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25FCAE3-5A25-7F30-0CBB-389E0F8A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7724DC-B361-6FBE-6A61-523A5AE0C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5D51C875-CE79-AFBF-E36D-22A88F9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F323A60-8206-9946-825B-56D30D775D42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8484B29-B8A4-829B-9868-C039254D8E4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05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1B53E381-A93D-480B-AD7D-F72E61B2CA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6914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8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B8A90636-81FB-49A3-874B-1CEA69106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87447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7449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1896CE-21A3-6CCF-42C1-32860B4B06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A084A2A-58B4-7DA8-7C4D-F77512A34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99897828-0182-2448-E0A2-5271F1FC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E6E2C53-A9C2-5F42-AC79-907D0D3E4C93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4A3E54D-0AB8-6257-1767-D845076244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05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illustré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09200-7C4A-4A12-A58E-657F7947E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2428332"/>
            <a:ext cx="5760375" cy="976677"/>
          </a:xfrm>
        </p:spPr>
        <p:txBody>
          <a:bodyPr wrap="square"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 sur deux lignes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AF6A196F-4BBA-441F-B4CA-73A8774D2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3525011"/>
            <a:ext cx="5760375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604071-6E9A-41EC-80A4-F5A675337B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70" y="1728202"/>
            <a:ext cx="1585036" cy="398327"/>
          </a:xfrm>
          <a:prstGeom prst="roundRect">
            <a:avLst/>
          </a:prstGeom>
          <a:solidFill>
            <a:srgbClr val="A1006B"/>
          </a:solidFill>
        </p:spPr>
        <p:txBody>
          <a:bodyPr wrap="none" lIns="72000" tIns="36000" rIns="72000" bIns="36000" anchor="ctr">
            <a:spAutoFit/>
          </a:bodyPr>
          <a:lstStyle>
            <a:lvl1pPr>
              <a:defRPr sz="1867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2pPr>
            <a:lvl3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3pPr>
            <a:lvl4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4pPr>
            <a:lvl5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5pPr>
          </a:lstStyle>
          <a:p>
            <a:pPr lvl="0"/>
            <a:r>
              <a:rPr lang="fr-FR" dirty="0"/>
              <a:t>PROJET N°1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7757F171-05A2-460D-8CB1-5CAF2F26E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48128" y="1220756"/>
            <a:ext cx="4226323" cy="3717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2D740A80-E4A9-F00E-83B4-00512035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CD23A81F-792A-4E48-8B6A-E6D3895E7576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4C52360-C30B-2724-347B-3CB10264D4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03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59">
            <a:extLst>
              <a:ext uri="{FF2B5EF4-FFF2-40B4-BE49-F238E27FC236}">
                <a16:creationId xmlns:a16="http://schemas.microsoft.com/office/drawing/2014/main" id="{7055E415-5437-4975-15F8-AA1C8A3A5F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9980" y="2907903"/>
            <a:ext cx="849907" cy="849907"/>
          </a:xfrm>
          <a:custGeom>
            <a:avLst/>
            <a:gdLst>
              <a:gd name="connsiteX0" fmla="*/ 323143 w 637430"/>
              <a:gd name="connsiteY0" fmla="*/ 220101 h 637430"/>
              <a:gd name="connsiteX1" fmla="*/ 316040 w 637430"/>
              <a:gd name="connsiteY1" fmla="*/ 230839 h 637430"/>
              <a:gd name="connsiteX2" fmla="*/ 316040 w 637430"/>
              <a:gd name="connsiteY2" fmla="*/ 270158 h 637430"/>
              <a:gd name="connsiteX3" fmla="*/ 237594 w 637430"/>
              <a:gd name="connsiteY3" fmla="*/ 270316 h 637430"/>
              <a:gd name="connsiteX4" fmla="*/ 225756 w 637430"/>
              <a:gd name="connsiteY4" fmla="*/ 282791 h 637430"/>
              <a:gd name="connsiteX5" fmla="*/ 225756 w 637430"/>
              <a:gd name="connsiteY5" fmla="*/ 354955 h 637430"/>
              <a:gd name="connsiteX6" fmla="*/ 237594 w 637430"/>
              <a:gd name="connsiteY6" fmla="*/ 367430 h 637430"/>
              <a:gd name="connsiteX7" fmla="*/ 316198 w 637430"/>
              <a:gd name="connsiteY7" fmla="*/ 367272 h 637430"/>
              <a:gd name="connsiteX8" fmla="*/ 316198 w 637430"/>
              <a:gd name="connsiteY8" fmla="*/ 406591 h 637430"/>
              <a:gd name="connsiteX9" fmla="*/ 337033 w 637430"/>
              <a:gd name="connsiteY9" fmla="*/ 413855 h 637430"/>
              <a:gd name="connsiteX10" fmla="*/ 424160 w 637430"/>
              <a:gd name="connsiteY10" fmla="*/ 330163 h 637430"/>
              <a:gd name="connsiteX11" fmla="*/ 429368 w 637430"/>
              <a:gd name="connsiteY11" fmla="*/ 319268 h 637430"/>
              <a:gd name="connsiteX12" fmla="*/ 429684 w 637430"/>
              <a:gd name="connsiteY12" fmla="*/ 319268 h 637430"/>
              <a:gd name="connsiteX13" fmla="*/ 429526 w 637430"/>
              <a:gd name="connsiteY13" fmla="*/ 318636 h 637430"/>
              <a:gd name="connsiteX14" fmla="*/ 429684 w 637430"/>
              <a:gd name="connsiteY14" fmla="*/ 318005 h 637430"/>
              <a:gd name="connsiteX15" fmla="*/ 429368 w 637430"/>
              <a:gd name="connsiteY15" fmla="*/ 318005 h 637430"/>
              <a:gd name="connsiteX16" fmla="*/ 424160 w 637430"/>
              <a:gd name="connsiteY16" fmla="*/ 307267 h 637430"/>
              <a:gd name="connsiteX17" fmla="*/ 336875 w 637430"/>
              <a:gd name="connsiteY17" fmla="*/ 223575 h 637430"/>
              <a:gd name="connsiteX18" fmla="*/ 323143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143" y="220101"/>
                </a:moveTo>
                <a:cubicBezTo>
                  <a:pt x="319039" y="221641"/>
                  <a:pt x="316040" y="225549"/>
                  <a:pt x="316040" y="230839"/>
                </a:cubicBezTo>
                <a:cubicBezTo>
                  <a:pt x="316040" y="270158"/>
                  <a:pt x="316040" y="270158"/>
                  <a:pt x="316040" y="270158"/>
                </a:cubicBezTo>
                <a:cubicBezTo>
                  <a:pt x="237594" y="270316"/>
                  <a:pt x="237594" y="270316"/>
                  <a:pt x="237594" y="270316"/>
                </a:cubicBezTo>
                <a:cubicBezTo>
                  <a:pt x="230965" y="270316"/>
                  <a:pt x="225598" y="275843"/>
                  <a:pt x="225756" y="282791"/>
                </a:cubicBezTo>
                <a:cubicBezTo>
                  <a:pt x="225756" y="354955"/>
                  <a:pt x="225756" y="354955"/>
                  <a:pt x="225756" y="354955"/>
                </a:cubicBezTo>
                <a:cubicBezTo>
                  <a:pt x="225756" y="361903"/>
                  <a:pt x="231122" y="367430"/>
                  <a:pt x="237594" y="367430"/>
                </a:cubicBezTo>
                <a:cubicBezTo>
                  <a:pt x="316198" y="367272"/>
                  <a:pt x="316198" y="367272"/>
                  <a:pt x="316198" y="367272"/>
                </a:cubicBezTo>
                <a:cubicBezTo>
                  <a:pt x="316198" y="406591"/>
                  <a:pt x="316198" y="406591"/>
                  <a:pt x="316198" y="406591"/>
                </a:cubicBezTo>
                <a:cubicBezTo>
                  <a:pt x="316198" y="417171"/>
                  <a:pt x="328194" y="422224"/>
                  <a:pt x="337033" y="413855"/>
                </a:cubicBezTo>
                <a:cubicBezTo>
                  <a:pt x="424160" y="330163"/>
                  <a:pt x="424160" y="330163"/>
                  <a:pt x="424160" y="330163"/>
                </a:cubicBezTo>
                <a:cubicBezTo>
                  <a:pt x="427317" y="327163"/>
                  <a:pt x="428895" y="323216"/>
                  <a:pt x="429368" y="319268"/>
                </a:cubicBezTo>
                <a:cubicBezTo>
                  <a:pt x="429684" y="319268"/>
                  <a:pt x="429684" y="319268"/>
                  <a:pt x="429684" y="319268"/>
                </a:cubicBezTo>
                <a:cubicBezTo>
                  <a:pt x="429684" y="319110"/>
                  <a:pt x="429526" y="318952"/>
                  <a:pt x="429526" y="318636"/>
                </a:cubicBezTo>
                <a:cubicBezTo>
                  <a:pt x="429526" y="318478"/>
                  <a:pt x="429684" y="318162"/>
                  <a:pt x="429684" y="318005"/>
                </a:cubicBezTo>
                <a:cubicBezTo>
                  <a:pt x="429368" y="318005"/>
                  <a:pt x="429368" y="318005"/>
                  <a:pt x="429368" y="318005"/>
                </a:cubicBezTo>
                <a:cubicBezTo>
                  <a:pt x="428895" y="314057"/>
                  <a:pt x="427317" y="310267"/>
                  <a:pt x="424160" y="307267"/>
                </a:cubicBezTo>
                <a:cubicBezTo>
                  <a:pt x="336875" y="223575"/>
                  <a:pt x="336875" y="223575"/>
                  <a:pt x="336875" y="223575"/>
                </a:cubicBezTo>
                <a:cubicBezTo>
                  <a:pt x="332455" y="219391"/>
                  <a:pt x="327246" y="218562"/>
                  <a:pt x="323143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60">
            <a:extLst>
              <a:ext uri="{FF2B5EF4-FFF2-40B4-BE49-F238E27FC236}">
                <a16:creationId xmlns:a16="http://schemas.microsoft.com/office/drawing/2014/main" id="{3DA15AF2-F27C-4059-5380-C6C547140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3164" y="2907903"/>
            <a:ext cx="849907" cy="849907"/>
          </a:xfrm>
          <a:custGeom>
            <a:avLst/>
            <a:gdLst>
              <a:gd name="connsiteX0" fmla="*/ 319829 w 637430"/>
              <a:gd name="connsiteY0" fmla="*/ 220101 h 637430"/>
              <a:gd name="connsiteX1" fmla="*/ 312726 w 637430"/>
              <a:gd name="connsiteY1" fmla="*/ 230839 h 637430"/>
              <a:gd name="connsiteX2" fmla="*/ 312726 w 637430"/>
              <a:gd name="connsiteY2" fmla="*/ 270158 h 637430"/>
              <a:gd name="connsiteX3" fmla="*/ 234280 w 637430"/>
              <a:gd name="connsiteY3" fmla="*/ 270316 h 637430"/>
              <a:gd name="connsiteX4" fmla="*/ 222442 w 637430"/>
              <a:gd name="connsiteY4" fmla="*/ 282791 h 637430"/>
              <a:gd name="connsiteX5" fmla="*/ 222442 w 637430"/>
              <a:gd name="connsiteY5" fmla="*/ 354955 h 637430"/>
              <a:gd name="connsiteX6" fmla="*/ 234280 w 637430"/>
              <a:gd name="connsiteY6" fmla="*/ 367430 h 637430"/>
              <a:gd name="connsiteX7" fmla="*/ 312884 w 637430"/>
              <a:gd name="connsiteY7" fmla="*/ 367272 h 637430"/>
              <a:gd name="connsiteX8" fmla="*/ 312884 w 637430"/>
              <a:gd name="connsiteY8" fmla="*/ 406591 h 637430"/>
              <a:gd name="connsiteX9" fmla="*/ 333719 w 637430"/>
              <a:gd name="connsiteY9" fmla="*/ 413855 h 637430"/>
              <a:gd name="connsiteX10" fmla="*/ 420846 w 637430"/>
              <a:gd name="connsiteY10" fmla="*/ 330163 h 637430"/>
              <a:gd name="connsiteX11" fmla="*/ 426055 w 637430"/>
              <a:gd name="connsiteY11" fmla="*/ 319268 h 637430"/>
              <a:gd name="connsiteX12" fmla="*/ 426370 w 637430"/>
              <a:gd name="connsiteY12" fmla="*/ 319268 h 637430"/>
              <a:gd name="connsiteX13" fmla="*/ 426212 w 637430"/>
              <a:gd name="connsiteY13" fmla="*/ 318636 h 637430"/>
              <a:gd name="connsiteX14" fmla="*/ 426370 w 637430"/>
              <a:gd name="connsiteY14" fmla="*/ 318005 h 637430"/>
              <a:gd name="connsiteX15" fmla="*/ 426055 w 637430"/>
              <a:gd name="connsiteY15" fmla="*/ 318005 h 637430"/>
              <a:gd name="connsiteX16" fmla="*/ 420846 w 637430"/>
              <a:gd name="connsiteY16" fmla="*/ 307267 h 637430"/>
              <a:gd name="connsiteX17" fmla="*/ 333561 w 637430"/>
              <a:gd name="connsiteY17" fmla="*/ 223575 h 637430"/>
              <a:gd name="connsiteX18" fmla="*/ 319829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19829" y="220101"/>
                </a:moveTo>
                <a:cubicBezTo>
                  <a:pt x="315725" y="221641"/>
                  <a:pt x="312726" y="225549"/>
                  <a:pt x="312726" y="230839"/>
                </a:cubicBezTo>
                <a:cubicBezTo>
                  <a:pt x="312726" y="270158"/>
                  <a:pt x="312726" y="270158"/>
                  <a:pt x="312726" y="270158"/>
                </a:cubicBezTo>
                <a:cubicBezTo>
                  <a:pt x="234280" y="270316"/>
                  <a:pt x="234280" y="270316"/>
                  <a:pt x="234280" y="270316"/>
                </a:cubicBezTo>
                <a:cubicBezTo>
                  <a:pt x="227651" y="270316"/>
                  <a:pt x="222284" y="275843"/>
                  <a:pt x="222442" y="282791"/>
                </a:cubicBezTo>
                <a:cubicBezTo>
                  <a:pt x="222442" y="354955"/>
                  <a:pt x="222442" y="354955"/>
                  <a:pt x="222442" y="354955"/>
                </a:cubicBezTo>
                <a:cubicBezTo>
                  <a:pt x="222442" y="361903"/>
                  <a:pt x="227809" y="367430"/>
                  <a:pt x="234280" y="367430"/>
                </a:cubicBezTo>
                <a:cubicBezTo>
                  <a:pt x="312884" y="367272"/>
                  <a:pt x="312884" y="367272"/>
                  <a:pt x="312884" y="367272"/>
                </a:cubicBezTo>
                <a:cubicBezTo>
                  <a:pt x="312884" y="406591"/>
                  <a:pt x="312884" y="406591"/>
                  <a:pt x="312884" y="406591"/>
                </a:cubicBezTo>
                <a:cubicBezTo>
                  <a:pt x="312884" y="417171"/>
                  <a:pt x="324880" y="422224"/>
                  <a:pt x="333719" y="413855"/>
                </a:cubicBezTo>
                <a:cubicBezTo>
                  <a:pt x="420846" y="330163"/>
                  <a:pt x="420846" y="330163"/>
                  <a:pt x="420846" y="330163"/>
                </a:cubicBezTo>
                <a:cubicBezTo>
                  <a:pt x="424003" y="327163"/>
                  <a:pt x="425581" y="323216"/>
                  <a:pt x="426055" y="319268"/>
                </a:cubicBezTo>
                <a:cubicBezTo>
                  <a:pt x="426370" y="319268"/>
                  <a:pt x="426370" y="319268"/>
                  <a:pt x="426370" y="319268"/>
                </a:cubicBezTo>
                <a:cubicBezTo>
                  <a:pt x="426370" y="319110"/>
                  <a:pt x="426212" y="318952"/>
                  <a:pt x="426212" y="318636"/>
                </a:cubicBezTo>
                <a:cubicBezTo>
                  <a:pt x="426212" y="318478"/>
                  <a:pt x="426370" y="318162"/>
                  <a:pt x="426370" y="318005"/>
                </a:cubicBezTo>
                <a:cubicBezTo>
                  <a:pt x="426055" y="318005"/>
                  <a:pt x="426055" y="318005"/>
                  <a:pt x="426055" y="318005"/>
                </a:cubicBezTo>
                <a:cubicBezTo>
                  <a:pt x="425581" y="314057"/>
                  <a:pt x="424003" y="310267"/>
                  <a:pt x="420846" y="307267"/>
                </a:cubicBezTo>
                <a:cubicBezTo>
                  <a:pt x="333561" y="223575"/>
                  <a:pt x="333561" y="223575"/>
                  <a:pt x="333561" y="223575"/>
                </a:cubicBezTo>
                <a:cubicBezTo>
                  <a:pt x="329141" y="219391"/>
                  <a:pt x="323933" y="218562"/>
                  <a:pt x="319829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61">
            <a:extLst>
              <a:ext uri="{FF2B5EF4-FFF2-40B4-BE49-F238E27FC236}">
                <a16:creationId xmlns:a16="http://schemas.microsoft.com/office/drawing/2014/main" id="{A3759657-89A1-3500-48AD-F5285C6B53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06348" y="2907903"/>
            <a:ext cx="849907" cy="849907"/>
          </a:xfrm>
          <a:custGeom>
            <a:avLst/>
            <a:gdLst>
              <a:gd name="connsiteX0" fmla="*/ 323467 w 637430"/>
              <a:gd name="connsiteY0" fmla="*/ 220101 h 637430"/>
              <a:gd name="connsiteX1" fmla="*/ 316364 w 637430"/>
              <a:gd name="connsiteY1" fmla="*/ 230839 h 637430"/>
              <a:gd name="connsiteX2" fmla="*/ 316364 w 637430"/>
              <a:gd name="connsiteY2" fmla="*/ 270158 h 637430"/>
              <a:gd name="connsiteX3" fmla="*/ 237918 w 637430"/>
              <a:gd name="connsiteY3" fmla="*/ 270316 h 637430"/>
              <a:gd name="connsiteX4" fmla="*/ 226080 w 637430"/>
              <a:gd name="connsiteY4" fmla="*/ 282791 h 637430"/>
              <a:gd name="connsiteX5" fmla="*/ 226080 w 637430"/>
              <a:gd name="connsiteY5" fmla="*/ 354955 h 637430"/>
              <a:gd name="connsiteX6" fmla="*/ 237918 w 637430"/>
              <a:gd name="connsiteY6" fmla="*/ 367430 h 637430"/>
              <a:gd name="connsiteX7" fmla="*/ 316522 w 637430"/>
              <a:gd name="connsiteY7" fmla="*/ 367272 h 637430"/>
              <a:gd name="connsiteX8" fmla="*/ 316522 w 637430"/>
              <a:gd name="connsiteY8" fmla="*/ 406591 h 637430"/>
              <a:gd name="connsiteX9" fmla="*/ 337357 w 637430"/>
              <a:gd name="connsiteY9" fmla="*/ 413855 h 637430"/>
              <a:gd name="connsiteX10" fmla="*/ 424484 w 637430"/>
              <a:gd name="connsiteY10" fmla="*/ 330163 h 637430"/>
              <a:gd name="connsiteX11" fmla="*/ 429693 w 637430"/>
              <a:gd name="connsiteY11" fmla="*/ 319268 h 637430"/>
              <a:gd name="connsiteX12" fmla="*/ 430008 w 637430"/>
              <a:gd name="connsiteY12" fmla="*/ 319268 h 637430"/>
              <a:gd name="connsiteX13" fmla="*/ 429850 w 637430"/>
              <a:gd name="connsiteY13" fmla="*/ 318636 h 637430"/>
              <a:gd name="connsiteX14" fmla="*/ 430008 w 637430"/>
              <a:gd name="connsiteY14" fmla="*/ 318005 h 637430"/>
              <a:gd name="connsiteX15" fmla="*/ 429693 w 637430"/>
              <a:gd name="connsiteY15" fmla="*/ 318005 h 637430"/>
              <a:gd name="connsiteX16" fmla="*/ 424484 w 637430"/>
              <a:gd name="connsiteY16" fmla="*/ 307267 h 637430"/>
              <a:gd name="connsiteX17" fmla="*/ 337199 w 637430"/>
              <a:gd name="connsiteY17" fmla="*/ 223575 h 637430"/>
              <a:gd name="connsiteX18" fmla="*/ 323467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467" y="220101"/>
                </a:moveTo>
                <a:cubicBezTo>
                  <a:pt x="319363" y="221641"/>
                  <a:pt x="316364" y="225549"/>
                  <a:pt x="316364" y="230839"/>
                </a:cubicBezTo>
                <a:cubicBezTo>
                  <a:pt x="316364" y="270158"/>
                  <a:pt x="316364" y="270158"/>
                  <a:pt x="316364" y="270158"/>
                </a:cubicBezTo>
                <a:cubicBezTo>
                  <a:pt x="237918" y="270316"/>
                  <a:pt x="237918" y="270316"/>
                  <a:pt x="237918" y="270316"/>
                </a:cubicBezTo>
                <a:cubicBezTo>
                  <a:pt x="231289" y="270316"/>
                  <a:pt x="225922" y="275843"/>
                  <a:pt x="226080" y="282791"/>
                </a:cubicBezTo>
                <a:cubicBezTo>
                  <a:pt x="226080" y="354955"/>
                  <a:pt x="226080" y="354955"/>
                  <a:pt x="226080" y="354955"/>
                </a:cubicBezTo>
                <a:cubicBezTo>
                  <a:pt x="226080" y="361903"/>
                  <a:pt x="231447" y="367430"/>
                  <a:pt x="237918" y="367430"/>
                </a:cubicBezTo>
                <a:cubicBezTo>
                  <a:pt x="316522" y="367272"/>
                  <a:pt x="316522" y="367272"/>
                  <a:pt x="316522" y="367272"/>
                </a:cubicBezTo>
                <a:cubicBezTo>
                  <a:pt x="316522" y="406591"/>
                  <a:pt x="316522" y="406591"/>
                  <a:pt x="316522" y="406591"/>
                </a:cubicBezTo>
                <a:cubicBezTo>
                  <a:pt x="316522" y="417171"/>
                  <a:pt x="328518" y="422224"/>
                  <a:pt x="337357" y="413855"/>
                </a:cubicBezTo>
                <a:cubicBezTo>
                  <a:pt x="424484" y="330163"/>
                  <a:pt x="424484" y="330163"/>
                  <a:pt x="424484" y="330163"/>
                </a:cubicBezTo>
                <a:cubicBezTo>
                  <a:pt x="427641" y="327163"/>
                  <a:pt x="429219" y="323216"/>
                  <a:pt x="429693" y="319268"/>
                </a:cubicBezTo>
                <a:cubicBezTo>
                  <a:pt x="430008" y="319268"/>
                  <a:pt x="430008" y="319268"/>
                  <a:pt x="430008" y="319268"/>
                </a:cubicBezTo>
                <a:cubicBezTo>
                  <a:pt x="430008" y="319110"/>
                  <a:pt x="429850" y="318952"/>
                  <a:pt x="429850" y="318636"/>
                </a:cubicBezTo>
                <a:cubicBezTo>
                  <a:pt x="429850" y="318478"/>
                  <a:pt x="430008" y="318162"/>
                  <a:pt x="430008" y="318005"/>
                </a:cubicBezTo>
                <a:cubicBezTo>
                  <a:pt x="429693" y="318005"/>
                  <a:pt x="429693" y="318005"/>
                  <a:pt x="429693" y="318005"/>
                </a:cubicBezTo>
                <a:cubicBezTo>
                  <a:pt x="429219" y="314057"/>
                  <a:pt x="427641" y="310267"/>
                  <a:pt x="424484" y="307267"/>
                </a:cubicBezTo>
                <a:cubicBezTo>
                  <a:pt x="337199" y="223575"/>
                  <a:pt x="337199" y="223575"/>
                  <a:pt x="337199" y="223575"/>
                </a:cubicBezTo>
                <a:cubicBezTo>
                  <a:pt x="332779" y="219391"/>
                  <a:pt x="327571" y="218562"/>
                  <a:pt x="323467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Espace réservé pour une image  46">
            <a:extLst>
              <a:ext uri="{FF2B5EF4-FFF2-40B4-BE49-F238E27FC236}">
                <a16:creationId xmlns:a16="http://schemas.microsoft.com/office/drawing/2014/main" id="{BD94F8ED-107D-A84A-D83A-3C836FF1CE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98342" y="2132856"/>
            <a:ext cx="2339533" cy="2400000"/>
          </a:xfrm>
          <a:custGeom>
            <a:avLst/>
            <a:gdLst>
              <a:gd name="connsiteX0" fmla="*/ 900000 w 1754650"/>
              <a:gd name="connsiteY0" fmla="*/ 0 h 1800000"/>
              <a:gd name="connsiteX1" fmla="*/ 1729274 w 1754650"/>
              <a:gd name="connsiteY1" fmla="*/ 549680 h 1800000"/>
              <a:gd name="connsiteX2" fmla="*/ 1754650 w 1754650"/>
              <a:gd name="connsiteY2" fmla="*/ 631428 h 1800000"/>
              <a:gd name="connsiteX3" fmla="*/ 1746748 w 1754650"/>
              <a:gd name="connsiteY3" fmla="*/ 635717 h 1800000"/>
              <a:gd name="connsiteX4" fmla="*/ 1606229 w 1754650"/>
              <a:gd name="connsiteY4" fmla="*/ 900000 h 1800000"/>
              <a:gd name="connsiteX5" fmla="*/ 1746748 w 1754650"/>
              <a:gd name="connsiteY5" fmla="*/ 1164283 h 1800000"/>
              <a:gd name="connsiteX6" fmla="*/ 1754650 w 1754650"/>
              <a:gd name="connsiteY6" fmla="*/ 1168573 h 1800000"/>
              <a:gd name="connsiteX7" fmla="*/ 1729274 w 1754650"/>
              <a:gd name="connsiteY7" fmla="*/ 1250321 h 1800000"/>
              <a:gd name="connsiteX8" fmla="*/ 900000 w 1754650"/>
              <a:gd name="connsiteY8" fmla="*/ 1800000 h 1800000"/>
              <a:gd name="connsiteX9" fmla="*/ 0 w 1754650"/>
              <a:gd name="connsiteY9" fmla="*/ 900000 h 1800000"/>
              <a:gd name="connsiteX10" fmla="*/ 90000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54650" y="631428"/>
                </a:lnTo>
                <a:lnTo>
                  <a:pt x="1746748" y="635717"/>
                </a:lnTo>
                <a:cubicBezTo>
                  <a:pt x="1661969" y="692992"/>
                  <a:pt x="1606229" y="789987"/>
                  <a:pt x="1606229" y="900000"/>
                </a:cubicBezTo>
                <a:cubicBezTo>
                  <a:pt x="1606229" y="1010013"/>
                  <a:pt x="1661969" y="1107008"/>
                  <a:pt x="1746748" y="1164283"/>
                </a:cubicBezTo>
                <a:lnTo>
                  <a:pt x="1754650" y="116857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2" name="Espace réservé du texte 37">
            <a:extLst>
              <a:ext uri="{FF2B5EF4-FFF2-40B4-BE49-F238E27FC236}">
                <a16:creationId xmlns:a16="http://schemas.microsoft.com/office/drawing/2014/main" id="{4ABB6C97-8276-0FAF-7C61-E08DCEAF0C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30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pour une image  57">
            <a:extLst>
              <a:ext uri="{FF2B5EF4-FFF2-40B4-BE49-F238E27FC236}">
                <a16:creationId xmlns:a16="http://schemas.microsoft.com/office/drawing/2014/main" id="{2F1EEA49-3E2F-3F4A-BDE4-78C537A98C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58363" y="2132856"/>
            <a:ext cx="2339533" cy="2400000"/>
          </a:xfrm>
          <a:custGeom>
            <a:avLst/>
            <a:gdLst>
              <a:gd name="connsiteX0" fmla="*/ 854650 w 1754650"/>
              <a:gd name="connsiteY0" fmla="*/ 0 h 1800000"/>
              <a:gd name="connsiteX1" fmla="*/ 1754650 w 1754650"/>
              <a:gd name="connsiteY1" fmla="*/ 900000 h 1800000"/>
              <a:gd name="connsiteX2" fmla="*/ 854650 w 1754650"/>
              <a:gd name="connsiteY2" fmla="*/ 1800000 h 1800000"/>
              <a:gd name="connsiteX3" fmla="*/ 25377 w 1754650"/>
              <a:gd name="connsiteY3" fmla="*/ 1250321 h 1800000"/>
              <a:gd name="connsiteX4" fmla="*/ 0 w 1754650"/>
              <a:gd name="connsiteY4" fmla="*/ 1168572 h 1800000"/>
              <a:gd name="connsiteX5" fmla="*/ 7901 w 1754650"/>
              <a:gd name="connsiteY5" fmla="*/ 1164283 h 1800000"/>
              <a:gd name="connsiteX6" fmla="*/ 148419 w 1754650"/>
              <a:gd name="connsiteY6" fmla="*/ 900000 h 1800000"/>
              <a:gd name="connsiteX7" fmla="*/ 7901 w 1754650"/>
              <a:gd name="connsiteY7" fmla="*/ 635717 h 1800000"/>
              <a:gd name="connsiteX8" fmla="*/ 0 w 1754650"/>
              <a:gd name="connsiteY8" fmla="*/ 631429 h 1800000"/>
              <a:gd name="connsiteX9" fmla="*/ 25377 w 1754650"/>
              <a:gd name="connsiteY9" fmla="*/ 549680 h 1800000"/>
              <a:gd name="connsiteX10" fmla="*/ 85465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854650" y="0"/>
                </a:moveTo>
                <a:cubicBezTo>
                  <a:pt x="1351706" y="0"/>
                  <a:pt x="1754650" y="402944"/>
                  <a:pt x="1754650" y="900000"/>
                </a:cubicBezTo>
                <a:cubicBezTo>
                  <a:pt x="1754650" y="1397056"/>
                  <a:pt x="1351706" y="1800000"/>
                  <a:pt x="854650" y="1800000"/>
                </a:cubicBezTo>
                <a:cubicBezTo>
                  <a:pt x="481858" y="1800000"/>
                  <a:pt x="162004" y="1573344"/>
                  <a:pt x="25377" y="1250321"/>
                </a:cubicBezTo>
                <a:lnTo>
                  <a:pt x="0" y="1168572"/>
                </a:lnTo>
                <a:lnTo>
                  <a:pt x="7901" y="1164283"/>
                </a:lnTo>
                <a:cubicBezTo>
                  <a:pt x="92679" y="1107008"/>
                  <a:pt x="148419" y="1010013"/>
                  <a:pt x="148419" y="900000"/>
                </a:cubicBezTo>
                <a:cubicBezTo>
                  <a:pt x="148419" y="789987"/>
                  <a:pt x="92679" y="692992"/>
                  <a:pt x="7901" y="635717"/>
                </a:cubicBezTo>
                <a:lnTo>
                  <a:pt x="0" y="631429"/>
                </a:lnTo>
                <a:lnTo>
                  <a:pt x="25377" y="549680"/>
                </a:lnTo>
                <a:cubicBezTo>
                  <a:pt x="162004" y="226656"/>
                  <a:pt x="481858" y="0"/>
                  <a:pt x="854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pour une image  51">
            <a:extLst>
              <a:ext uri="{FF2B5EF4-FFF2-40B4-BE49-F238E27FC236}">
                <a16:creationId xmlns:a16="http://schemas.microsoft.com/office/drawing/2014/main" id="{6BC3BC1B-FE09-248B-2100-3BB2A70E2DE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591996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pour une image  55">
            <a:extLst>
              <a:ext uri="{FF2B5EF4-FFF2-40B4-BE49-F238E27FC236}">
                <a16:creationId xmlns:a16="http://schemas.microsoft.com/office/drawing/2014/main" id="{8A51641B-6A19-FB79-F560-DCE8A427BFF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325179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0781B5A1-6A63-1253-D122-2F3D0CABB5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52849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88C5401-AA82-1F8B-1134-0FF91F3673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0273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FA62F80C-AA80-4009-F160-A38F146BDB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49451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357059B-CC27-7965-C677-018E9AA3B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F75C3A54-F9A4-CB2B-3FDD-A250374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67D372B-19A4-CA44-8D74-6C87BF28579B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FCD88EA-2F87-E2BE-6702-19FC21135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88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0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01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7">
            <a:extLst>
              <a:ext uri="{FF2B5EF4-FFF2-40B4-BE49-F238E27FC236}">
                <a16:creationId xmlns:a16="http://schemas.microsoft.com/office/drawing/2014/main" id="{0BACC40C-EB16-0400-DE0B-F9F9CEBAF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0049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D2F1C1AF-84DC-763F-BDD4-13F0C32C7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3121721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675C53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5046C4FE-F209-E699-BD5F-344A236A2F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flipH="1">
            <a:off x="5238497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82786F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6D146D78-F348-B995-0CA4-0F3263282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7355272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AFA59B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4B66717E-B6AD-F064-3E37-8CA009F32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94720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E0DED8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4EA9279-3EED-2436-8F92-8FB6D639C1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20001" y="4299861"/>
            <a:ext cx="2309579" cy="713316"/>
          </a:xfrm>
          <a:custGeom>
            <a:avLst/>
            <a:gdLst>
              <a:gd name="connsiteX0" fmla="*/ 0 w 1732184"/>
              <a:gd name="connsiteY0" fmla="*/ 0 h 534987"/>
              <a:gd name="connsiteX1" fmla="*/ 1518665 w 1732184"/>
              <a:gd name="connsiteY1" fmla="*/ 0 h 534987"/>
              <a:gd name="connsiteX2" fmla="*/ 1732184 w 1732184"/>
              <a:gd name="connsiteY2" fmla="*/ 267494 h 534987"/>
              <a:gd name="connsiteX3" fmla="*/ 1518665 w 1732184"/>
              <a:gd name="connsiteY3" fmla="*/ 534987 h 534987"/>
              <a:gd name="connsiteX4" fmla="*/ 0 w 1732184"/>
              <a:gd name="connsiteY4" fmla="*/ 5349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184" h="534987">
                <a:moveTo>
                  <a:pt x="0" y="0"/>
                </a:moveTo>
                <a:lnTo>
                  <a:pt x="1518665" y="0"/>
                </a:lnTo>
                <a:lnTo>
                  <a:pt x="1732184" y="267494"/>
                </a:lnTo>
                <a:lnTo>
                  <a:pt x="1518665" y="534987"/>
                </a:lnTo>
                <a:lnTo>
                  <a:pt x="0" y="5349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074D8EDA-00CC-53EC-FEA1-0D6D6BC75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30605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675C53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79F8AF12-B7F3-09BF-10E1-68AA55AC1F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1212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988F86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B101EC2F-ADE1-3A75-5638-1D4615C9E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51817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C3BEB4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2D4177FD-CD07-D97A-A794-E4334A1CA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62421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E0DED8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rgbClr val="675C53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37">
            <a:extLst>
              <a:ext uri="{FF2B5EF4-FFF2-40B4-BE49-F238E27FC236}">
                <a16:creationId xmlns:a16="http://schemas.microsoft.com/office/drawing/2014/main" id="{8F1A2E38-5470-C1C9-592A-0A21D303C1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39887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37">
            <a:extLst>
              <a:ext uri="{FF2B5EF4-FFF2-40B4-BE49-F238E27FC236}">
                <a16:creationId xmlns:a16="http://schemas.microsoft.com/office/drawing/2014/main" id="{19471DF7-E29F-B3A5-E719-586890427FD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6861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CA6DA49-43B2-C013-B254-5E8C034AB5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462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37">
            <a:extLst>
              <a:ext uri="{FF2B5EF4-FFF2-40B4-BE49-F238E27FC236}">
                <a16:creationId xmlns:a16="http://schemas.microsoft.com/office/drawing/2014/main" id="{D0F906BD-E095-C561-BA58-A68895F857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95599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3F45089D-1AA1-6551-8BB0-86A3485F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0C104645-3D07-D24D-996B-6F3B48C83E4F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326BCF40-8D8F-2BEB-23FE-532A7EC5D8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819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6697584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697583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8" name="Espace réservé pour une image  10">
            <a:extLst>
              <a:ext uri="{FF2B5EF4-FFF2-40B4-BE49-F238E27FC236}">
                <a16:creationId xmlns:a16="http://schemas.microsoft.com/office/drawing/2014/main" id="{770B4FD7-8AD5-25E6-664A-6A690F0FB45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4740" y="2303895"/>
            <a:ext cx="2281285" cy="3205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DC42F32-7057-ADFA-87E1-52166C177B28}"/>
              </a:ext>
            </a:extLst>
          </p:cNvPr>
          <p:cNvGrpSpPr/>
          <p:nvPr userDrawn="1"/>
        </p:nvGrpSpPr>
        <p:grpSpPr>
          <a:xfrm>
            <a:off x="689445" y="1957995"/>
            <a:ext cx="2718257" cy="3954716"/>
            <a:chOff x="539750" y="1240346"/>
            <a:chExt cx="2195511" cy="3194187"/>
          </a:xfrm>
        </p:grpSpPr>
        <p:sp>
          <p:nvSpPr>
            <p:cNvPr id="40" name="Forme libre : forme 41">
              <a:extLst>
                <a:ext uri="{FF2B5EF4-FFF2-40B4-BE49-F238E27FC236}">
                  <a16:creationId xmlns:a16="http://schemas.microsoft.com/office/drawing/2014/main" id="{17EC234B-BF37-ED91-D3CE-F59CC201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63DB06B-FAFF-DBFF-07C2-01A9FB96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752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42E987F0-F11F-5924-C159-DD54E0E6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524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4B80E38-2B46-FB3A-59E7-EBCF6E64A5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0116" y="1400499"/>
            <a:ext cx="3360000" cy="3360000"/>
          </a:xfrm>
          <a:prstGeom prst="ellipse">
            <a:avLst/>
          </a:prstGeom>
          <a:solidFill>
            <a:schemeClr val="tx2">
              <a:alpha val="80000"/>
            </a:schemeClr>
          </a:solidFill>
        </p:spPr>
        <p:txBody>
          <a:bodyPr lIns="72000" rIns="72000" bIns="36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E663982-194C-0004-44DB-08FFE8BE07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32516" y="3607853"/>
            <a:ext cx="2000499" cy="2000499"/>
          </a:xfrm>
          <a:prstGeom prst="ellipse">
            <a:avLst/>
          </a:prstGeom>
          <a:solidFill>
            <a:srgbClr val="AFA59B">
              <a:alpha val="80000"/>
            </a:srgbClr>
          </a:solidFill>
        </p:spPr>
        <p:txBody>
          <a:bodyPr lIns="72000" tIns="72000" rIns="72000" bIns="72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64A9FDAC-1980-3445-D09F-D89621AA18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017" y="2587200"/>
            <a:ext cx="2856185" cy="181930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165E1F09-E0BE-1292-CB4E-D1E83A8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1927F7D9-4424-4D40-81B6-68B4D733A323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68D04EC3-8FBA-D2A5-AE8E-BE356E8373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05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3257817" y="1901611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788774" y="2007813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DFF8E9B9-70E6-35B0-3C96-59D0282B4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4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28061B0F-7895-42D9-DC0D-BD26D3FE43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752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9" name="Espace réservé du texte 37">
            <a:extLst>
              <a:ext uri="{FF2B5EF4-FFF2-40B4-BE49-F238E27FC236}">
                <a16:creationId xmlns:a16="http://schemas.microsoft.com/office/drawing/2014/main" id="{C89F199C-548A-E757-BFAF-FE5F81751A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7837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A9A811D-3B23-3D66-7FD7-0C03A0D80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4AD1D1B-94B6-F0A1-8132-C47ACD2B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15C2E31C-49D5-A520-3863-6225A0C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A659B1F2-056F-1F42-93E0-FCAF7D28DAE3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77059F05-B0CA-5C10-BAE8-2502F10BB7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6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719667" y="2244797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250624" y="2350999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52C3F3C-28BF-FE6E-F70C-7F88CB2C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7980123-E6E8-53B3-CF41-4C73A894A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A503349D-5899-9738-01D6-F6910638FF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8479" y="2587201"/>
            <a:ext cx="4663855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3C60C6F0-09C0-B78B-E2AC-BA2FD816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7B8E6D2-AEB5-E447-A122-F83CB979AF2C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CAD6592D-E329-D455-E0E8-907D0C157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124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8419F1C6-D1F9-125B-2CB7-B7D12C4156F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0523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9179D6-7DD9-BA07-84B2-08434089D14D}"/>
              </a:ext>
            </a:extLst>
          </p:cNvPr>
          <p:cNvGrpSpPr/>
          <p:nvPr userDrawn="1"/>
        </p:nvGrpSpPr>
        <p:grpSpPr>
          <a:xfrm>
            <a:off x="721058" y="2044059"/>
            <a:ext cx="2132513" cy="3873268"/>
            <a:chOff x="540793" y="1303223"/>
            <a:chExt cx="1599385" cy="2904951"/>
          </a:xfrm>
        </p:grpSpPr>
        <p:sp>
          <p:nvSpPr>
            <p:cNvPr id="15" name="Forme libre : forme 20">
              <a:extLst>
                <a:ext uri="{FF2B5EF4-FFF2-40B4-BE49-F238E27FC236}">
                  <a16:creationId xmlns:a16="http://schemas.microsoft.com/office/drawing/2014/main" id="{4111E5B6-6CDD-C4A9-BA14-4EA954F60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9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2A37ABE-7243-DB21-F1D2-E2C58331A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03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61388AE5-B828-6904-FC12-63FA285D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4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19" name="Espace réservé pour une image  10">
            <a:extLst>
              <a:ext uri="{FF2B5EF4-FFF2-40B4-BE49-F238E27FC236}">
                <a16:creationId xmlns:a16="http://schemas.microsoft.com/office/drawing/2014/main" id="{97BCDFF5-B34E-CC34-0F85-735B1F8880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298856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2696E56-E1CA-3348-EE74-8F484E4CD051}"/>
              </a:ext>
            </a:extLst>
          </p:cNvPr>
          <p:cNvGrpSpPr/>
          <p:nvPr userDrawn="1"/>
        </p:nvGrpSpPr>
        <p:grpSpPr>
          <a:xfrm>
            <a:off x="3099391" y="2044059"/>
            <a:ext cx="2132513" cy="3873268"/>
            <a:chOff x="2285773" y="1303223"/>
            <a:chExt cx="1599385" cy="2904951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E79E9080-DAC7-D5BF-5002-971A59962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577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2876646-59BD-8DF6-2895-92EE290DD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501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61B51391-8342-E5D6-F9FA-CD4D487EA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672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049CC13-B04D-5EC9-F00C-6B39B3F25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5975" y="2587201"/>
            <a:ext cx="5616360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ADEA934-720C-161D-7B8E-1D604A43D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ADC7AF-5306-E8D6-80B3-0879B3973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EC9197C4-51AD-BCAB-1932-AC1283B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2BB4D6E-3BB7-DE40-97E7-561A0766907B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6AC4164-A33A-7DC2-F4A5-16225D35A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72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914F5186-5240-1547-8EB7-829D92BB7161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D1FBDD-510F-453F-9AD6-ADF5CD5477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4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F5C66407-E4B9-A433-AB2C-E9F3B45F98F1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 bwMode="gray">
          <a:xfrm>
            <a:off x="931110" y="1205822"/>
            <a:ext cx="3072341" cy="4282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36591E-48B0-2D1D-65F6-E353BCFF38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286" y="694293"/>
            <a:ext cx="3643357" cy="5300619"/>
            <a:chOff x="6408739" y="1240346"/>
            <a:chExt cx="2195511" cy="3194187"/>
          </a:xfrm>
        </p:grpSpPr>
        <p:sp>
          <p:nvSpPr>
            <p:cNvPr id="9" name="Forme libre : forme 41">
              <a:extLst>
                <a:ext uri="{FF2B5EF4-FFF2-40B4-BE49-F238E27FC236}">
                  <a16:creationId xmlns:a16="http://schemas.microsoft.com/office/drawing/2014/main" id="{98AC188E-7187-3879-B62C-D364D954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9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941293E-AF09-736D-746E-458AE103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741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B357DD0-CE74-8678-9D7F-BF4587D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513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A6201F6-10A9-E30D-E16D-2B6DD12519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3276" y="1267885"/>
            <a:ext cx="6663441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096225-7BA8-16D0-5E24-87BEFDF1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76" y="111683"/>
            <a:ext cx="666344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3" name="Espace réservé du texte 37">
            <a:extLst>
              <a:ext uri="{FF2B5EF4-FFF2-40B4-BE49-F238E27FC236}">
                <a16:creationId xmlns:a16="http://schemas.microsoft.com/office/drawing/2014/main" id="{54DD4977-77EA-B0BF-56E7-4EE9EE3248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6622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A2CBE849-1634-B5BD-A92B-72739AC19A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26503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7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3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4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5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6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6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" name="Freeform 11">
            <a:hlinkClick r:id="rId7"/>
            <a:extLst>
              <a:ext uri="{FF2B5EF4-FFF2-40B4-BE49-F238E27FC236}">
                <a16:creationId xmlns:a16="http://schemas.microsoft.com/office/drawing/2014/main" id="{39297EB7-7127-48B3-A780-6D5003A7C7C8}"/>
              </a:ext>
            </a:extLst>
          </p:cNvPr>
          <p:cNvSpPr>
            <a:spLocks/>
          </p:cNvSpPr>
          <p:nvPr userDrawn="1"/>
        </p:nvSpPr>
        <p:spPr bwMode="auto">
          <a:xfrm>
            <a:off x="1999684" y="621261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Freeform 12">
            <a:hlinkClick r:id="rId6"/>
            <a:extLst>
              <a:ext uri="{FF2B5EF4-FFF2-40B4-BE49-F238E27FC236}">
                <a16:creationId xmlns:a16="http://schemas.microsoft.com/office/drawing/2014/main" id="{2A8276FA-5F5E-44B2-84B0-117B72C9EF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635" y="625148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21" name="Oval 13">
            <a:hlinkClick r:id="rId6"/>
            <a:extLst>
              <a:ext uri="{FF2B5EF4-FFF2-40B4-BE49-F238E27FC236}">
                <a16:creationId xmlns:a16="http://schemas.microsoft.com/office/drawing/2014/main" id="{1DEA0A34-6A40-4A67-8549-9EC7D79A0D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048" y="6240216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22" name="Image 21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D376B68B-D9A6-40B3-B1D7-19B265D392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3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4142B9-8077-43D6-DB03-ADB20AF84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rgbClr val="A1006B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4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5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6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7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8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8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4" name="Image 13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45656F41-0E78-4345-8E54-AEBD6BD577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3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4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5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Freeform 11">
            <a:hlinkClick r:id="rId6"/>
            <a:extLst>
              <a:ext uri="{FF2B5EF4-FFF2-40B4-BE49-F238E27FC236}">
                <a16:creationId xmlns:a16="http://schemas.microsoft.com/office/drawing/2014/main" id="{D0021662-6301-F8AD-A233-9CF88FDD2CD1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7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7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7F00EE-193D-47AA-AAFC-C059E968FB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3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4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5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6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7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7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0F708B-084B-49D1-BBD7-89C24EFE7F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2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eu anthrac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79" y="1795927"/>
            <a:ext cx="4320000" cy="3240000"/>
          </a:xfrm>
        </p:spPr>
        <p:txBody>
          <a:bodyPr anchor="t"/>
          <a:lstStyle>
            <a:lvl1pPr algn="l">
              <a:lnSpc>
                <a:spcPct val="115000"/>
              </a:lnSpc>
              <a:defRPr sz="20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146" y="2526858"/>
            <a:ext cx="7236872" cy="1440000"/>
          </a:xfrm>
        </p:spPr>
        <p:txBody>
          <a:bodyPr anchor="t"/>
          <a:lstStyle>
            <a:lvl1pPr marL="0" indent="0" algn="l">
              <a:lnSpc>
                <a:spcPct val="135000"/>
              </a:lnSpc>
              <a:buNone/>
              <a:defRPr sz="29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804ABAE-D1B5-49C1-BC81-DA26BA5386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3145" y="4126553"/>
            <a:ext cx="7236872" cy="72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808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3717"/>
            <a:ext cx="10800000" cy="3960000"/>
          </a:xfrm>
        </p:spPr>
        <p:txBody>
          <a:bodyPr/>
          <a:lstStyle>
            <a:lvl1pPr>
              <a:lnSpc>
                <a:spcPct val="130000"/>
              </a:lnSpc>
              <a:defRPr sz="1400">
                <a:solidFill>
                  <a:schemeClr val="tx1"/>
                </a:solidFill>
              </a:defRPr>
            </a:lvl1pPr>
            <a:lvl2pPr marL="0" indent="179388">
              <a:lnSpc>
                <a:spcPct val="130000"/>
              </a:lnSpc>
              <a:buClr>
                <a:schemeClr val="tx1"/>
              </a:buClr>
              <a:defRPr sz="1400"/>
            </a:lvl2pPr>
            <a:lvl3pPr marL="216000" indent="109538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 marL="360000" indent="12600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4pPr>
            <a:lvl5pPr marL="360000" indent="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1569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5131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5952544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883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750719" y="1911943"/>
            <a:ext cx="5760000" cy="42527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529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6840000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719373" y="1814400"/>
            <a:ext cx="3780000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943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4400"/>
            <a:ext cx="5627596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2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324" y="1814400"/>
            <a:ext cx="4004536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47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3927" y="1938338"/>
            <a:ext cx="2916000" cy="4090649"/>
          </a:xfrm>
        </p:spPr>
        <p:txBody>
          <a:bodyPr anchor="b"/>
          <a:lstStyle>
            <a:lvl1pPr>
              <a:lnSpc>
                <a:spcPct val="135000"/>
              </a:lnSpc>
              <a:defRPr sz="1200" i="1"/>
            </a:lvl1pPr>
            <a:lvl2pPr>
              <a:lnSpc>
                <a:spcPct val="135000"/>
              </a:lnSpc>
              <a:buClr>
                <a:schemeClr val="tx1"/>
              </a:buClr>
              <a:defRPr sz="1200"/>
            </a:lvl2pPr>
            <a:lvl3pPr>
              <a:lnSpc>
                <a:spcPct val="135000"/>
              </a:lnSpc>
              <a:spcBef>
                <a:spcPts val="300"/>
              </a:spcBef>
              <a:defRPr sz="1200"/>
            </a:lvl3pPr>
            <a:lvl4pPr>
              <a:lnSpc>
                <a:spcPct val="135000"/>
              </a:lnSpc>
              <a:spcBef>
                <a:spcPts val="300"/>
              </a:spcBef>
              <a:defRPr sz="1200"/>
            </a:lvl4pPr>
            <a:lvl5pPr>
              <a:lnSpc>
                <a:spcPct val="13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7758000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248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F3649C-A6A2-4932-971F-273CC2D5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D5AA-C194-4DA8-AC2C-0E4B91EC4C9A}" type="datetime1">
              <a:rPr lang="fr-FR" smtClean="0"/>
              <a:t>06/11/2025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36DDAC-B829-4304-A376-22AAEAAD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 | Décembre 2018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E28BE3-7450-424D-94C0-9276017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CE97E421-9E9C-4E00-98BD-C089CD74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683999"/>
            <a:ext cx="10825200" cy="549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14796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0" y="3233455"/>
            <a:ext cx="10912419" cy="1800000"/>
          </a:xfrm>
        </p:spPr>
        <p:txBody>
          <a:bodyPr anchor="ctr"/>
          <a:lstStyle>
            <a:lvl1pPr>
              <a:defRPr sz="35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388440-4500-4C20-AC17-72F465DBE225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69A56B3-8EAD-4F3A-86F8-7C6D0F3CF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90643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uverture avec fond bleu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0F605FF-A3F4-4B25-8AB3-DFD7CC06BF28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2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5A0-72D8-46BF-8C49-6084271FA330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4EB4FE2-859B-45AC-86ED-6BE8CA49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lnSpc>
                <a:spcPct val="90000"/>
              </a:lnSpc>
              <a:defRPr sz="933" b="1" i="0" cap="all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672" y="111683"/>
            <a:ext cx="10752665" cy="11519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lnSpc>
                <a:spcPct val="114000"/>
              </a:lnSpc>
              <a:defRPr sz="800" b="0" i="0" cap="all" baseline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</a:lstStyle>
          <a:p>
            <a:fld id="{2813C8FB-84D7-D44B-A824-5B5B32DA050C}" type="datetime2">
              <a:rPr lang="fr-FR" smtClean="0"/>
              <a:t>jeudi 6 novembre 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43340" y="6336000"/>
            <a:ext cx="48048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14000"/>
              </a:lnSpc>
              <a:defRPr sz="1067" b="0" i="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673" y="2324104"/>
            <a:ext cx="10752665" cy="15525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BA6521-25F3-943D-528A-F6FF7809A88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0771" y="6196689"/>
            <a:ext cx="126637" cy="4678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fr-FR"/>
            </a:defPPr>
            <a:lvl1pPr marL="0" algn="r" defTabSz="685800" rtl="0" eaLnBrk="1" latinLnBrk="0" hangingPunct="1">
              <a:lnSpc>
                <a:spcPct val="114000"/>
              </a:lnSpc>
              <a:defRPr sz="800" b="1" i="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0" i="0" dirty="0">
                <a:solidFill>
                  <a:srgbClr val="E1E1E1"/>
                </a:solidFill>
                <a:latin typeface="Avenir LT Std 45 Book" panose="020B0502020203020204" pitchFamily="34" charset="0"/>
              </a:rPr>
              <a:t>)</a:t>
            </a:r>
          </a:p>
        </p:txBody>
      </p:sp>
      <p:sp>
        <p:nvSpPr>
          <p:cNvPr id="5" name="MSIPCMContentMarking" descr="{&quot;HashCode&quot;:725156092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246CD48F-E2B1-40D2-B613-964A7289EE84}"/>
              </a:ext>
            </a:extLst>
          </p:cNvPr>
          <p:cNvSpPr txBox="1"/>
          <p:nvPr userDrawn="1"/>
        </p:nvSpPr>
        <p:spPr>
          <a:xfrm>
            <a:off x="1" y="6580544"/>
            <a:ext cx="86768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333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  <a:endParaRPr lang="fr-FR" sz="1333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122A12E-CE7D-4A8C-947D-F5BA915191DE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/>
  <p:txStyles>
    <p:titleStyle>
      <a:lvl1pPr algn="l" defTabSz="1219134" rtl="0" eaLnBrk="1" latinLnBrk="0" hangingPunct="1">
        <a:lnSpc>
          <a:spcPct val="85000"/>
        </a:lnSpc>
        <a:spcBef>
          <a:spcPct val="0"/>
        </a:spcBef>
        <a:buNone/>
        <a:defRPr sz="3733" b="1" i="0" kern="1200" cap="none" baseline="0">
          <a:solidFill>
            <a:srgbClr val="A1006B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733" b="1" i="0" kern="1200">
          <a:solidFill>
            <a:srgbClr val="A1006B"/>
          </a:solidFill>
          <a:latin typeface="Avenir LT Std 55 Roman" panose="020B0503020203020204" pitchFamily="34" charset="0"/>
          <a:ea typeface="+mn-ea"/>
          <a:cs typeface="+mn-cs"/>
        </a:defRPr>
      </a:lvl1pPr>
      <a:lvl2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2pPr>
      <a:lvl3pPr marL="287993" indent="-143996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1006B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3pPr>
      <a:lvl4pPr marL="431989" indent="-143996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tx1"/>
        </a:buClr>
        <a:buSzPct val="75000"/>
        <a:buFont typeface="Avenir LT Std 45 Book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4pPr>
      <a:lvl5pPr marL="455989" indent="0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SzPct val="100000"/>
        <a:buFont typeface="Avenir LT Std 45 Book" pitchFamily="34" charset="0"/>
        <a:buNone/>
        <a:defRPr sz="1333" b="0" i="0" kern="1200">
          <a:solidFill>
            <a:schemeClr val="accent3"/>
          </a:solidFill>
          <a:latin typeface="Avenir LT Std 45 Book" panose="020B0502020203020204" pitchFamily="34" charset="0"/>
          <a:ea typeface="+mn-ea"/>
          <a:cs typeface="+mn-cs"/>
        </a:defRPr>
      </a:lvl5pPr>
      <a:lvl6pPr marL="3352614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47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1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4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8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3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>
          <p15:clr>
            <a:srgbClr val="A4A3A4"/>
          </p15:clr>
        </p15:guide>
        <p15:guide id="10" pos="5421">
          <p15:clr>
            <a:srgbClr val="A4A3A4"/>
          </p15:clr>
        </p15:guide>
        <p15:guide id="11" pos="341">
          <p15:clr>
            <a:srgbClr val="A4A3A4"/>
          </p15:clr>
        </p15:guide>
        <p15:guide id="12" orient="horz" pos="1098">
          <p15:clr>
            <a:srgbClr val="A4A3A4"/>
          </p15:clr>
        </p15:guide>
        <p15:guide id="13" orient="horz" pos="2333">
          <p15:clr>
            <a:srgbClr val="A4A3A4"/>
          </p15:clr>
        </p15:guide>
        <p15:guide id="14" orient="horz" pos="2822">
          <p15:clr>
            <a:srgbClr val="A4A3A4"/>
          </p15:clr>
        </p15:guide>
        <p15:guide id="15" pos="5535">
          <p15:clr>
            <a:srgbClr val="A4A3A4"/>
          </p15:clr>
        </p15:guide>
        <p15:guide id="16" orient="horz" pos="266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32810D-9C38-450F-B140-82ECD0650B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23F40A34-7E66-495A-9E06-3B17F2BD1020}" type="datetime1">
              <a:rPr lang="fr-FR" smtClean="0"/>
              <a:pPr/>
              <a:t>06/11/2025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 | Décembre 2018 |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79388" algn="l" defTabSz="914400" rtl="0" eaLnBrk="1" latinLnBrk="0" hangingPunct="1">
        <a:lnSpc>
          <a:spcPct val="130000"/>
        </a:lnSpc>
        <a:spcBef>
          <a:spcPts val="2400"/>
        </a:spcBef>
        <a:buClr>
          <a:schemeClr val="tx1"/>
        </a:buClr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customXml" Target="../ink/ink1.xml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D57ADB-DEE6-4229-83B2-A04452358BD2}"/>
              </a:ext>
            </a:extLst>
          </p:cNvPr>
          <p:cNvGrpSpPr/>
          <p:nvPr/>
        </p:nvGrpSpPr>
        <p:grpSpPr>
          <a:xfrm>
            <a:off x="7361647" y="1274297"/>
            <a:ext cx="4651825" cy="5078314"/>
            <a:chOff x="7428322" y="1245722"/>
            <a:chExt cx="4651825" cy="5078314"/>
          </a:xfrm>
        </p:grpSpPr>
        <p:sp>
          <p:nvSpPr>
            <p:cNvPr id="5" name="ZoneTexte 4"/>
            <p:cNvSpPr txBox="1"/>
            <p:nvPr/>
          </p:nvSpPr>
          <p:spPr>
            <a:xfrm>
              <a:off x="7428322" y="1245722"/>
              <a:ext cx="4651825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Montserrat" panose="00000500000000000000" pitchFamily="50" charset="0"/>
                </a:rPr>
                <a:t>Le Conseil de quartier </a:t>
              </a:r>
            </a:p>
            <a:p>
              <a:pPr algn="ctr"/>
              <a:r>
                <a:rPr lang="fr-FR" sz="2400" b="1" dirty="0">
                  <a:latin typeface="Montserrat" panose="00000500000000000000" pitchFamily="50" charset="0"/>
                </a:rPr>
                <a:t>Louis Blanc - Aqueduc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428322" y="2076719"/>
              <a:ext cx="4651825" cy="424731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dirty="0">
                  <a:latin typeface="Montserrat" panose="00000500000000000000" pitchFamily="50" charset="0"/>
                </a:rPr>
                <a:t>Le conseil de quartier est un espace de dialogue et d’échanges ouvert à </a:t>
              </a:r>
              <a:r>
                <a:rPr lang="fr-FR" dirty="0" err="1">
                  <a:latin typeface="Montserrat" panose="00000500000000000000" pitchFamily="50" charset="0"/>
                </a:rPr>
                <a:t>tou.te.s</a:t>
              </a:r>
              <a:r>
                <a:rPr lang="fr-FR" dirty="0">
                  <a:latin typeface="Montserrat" panose="00000500000000000000" pitchFamily="50" charset="0"/>
                </a:rPr>
                <a:t> les </a:t>
              </a:r>
              <a:r>
                <a:rPr lang="fr-FR" dirty="0" err="1">
                  <a:latin typeface="Montserrat" panose="00000500000000000000" pitchFamily="50" charset="0"/>
                </a:rPr>
                <a:t>habitant.e.s</a:t>
              </a:r>
              <a:r>
                <a:rPr lang="fr-FR" dirty="0">
                  <a:latin typeface="Montserrat" panose="00000500000000000000" pitchFamily="50" charset="0"/>
                </a:rPr>
                <a:t> et les </a:t>
              </a:r>
              <a:r>
                <a:rPr lang="fr-FR" dirty="0" err="1">
                  <a:latin typeface="Montserrat" panose="00000500000000000000" pitchFamily="50" charset="0"/>
                </a:rPr>
                <a:t>usager.ère.s</a:t>
              </a:r>
              <a:r>
                <a:rPr lang="fr-FR" dirty="0">
                  <a:latin typeface="Montserrat" panose="00000500000000000000" pitchFamily="50" charset="0"/>
                </a:rPr>
                <a:t> du quartier. </a:t>
              </a: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dirty="0">
                  <a:latin typeface="Montserrat" panose="00000500000000000000" pitchFamily="50" charset="0"/>
                </a:rPr>
                <a:t>Une équipe d’animation bénévole anime les réunions plénières et suit la réalisation des projets votés.</a:t>
              </a: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dirty="0">
                  <a:latin typeface="Montserrat" panose="00000500000000000000" pitchFamily="50" charset="0"/>
                </a:rPr>
                <a:t>Le conseil de quartier est doté de budgets annuels : </a:t>
              </a: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dirty="0">
                  <a:latin typeface="Montserrat" panose="00000500000000000000" pitchFamily="50" charset="0"/>
                </a:rPr>
                <a:t>budget d’investissement : 8 264€</a:t>
              </a:r>
            </a:p>
            <a:p>
              <a:pPr marL="285750" indent="-285750" algn="just">
                <a:buFontTx/>
                <a:buChar char="-"/>
              </a:pPr>
              <a:r>
                <a:rPr lang="fr-FR" dirty="0">
                  <a:latin typeface="Montserrat" panose="00000500000000000000" pitchFamily="50" charset="0"/>
                </a:rPr>
                <a:t>budget de fonctionnement : 3 306€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7899" b="8475"/>
          <a:stretch/>
        </p:blipFill>
        <p:spPr>
          <a:xfrm>
            <a:off x="94677" y="1276350"/>
            <a:ext cx="7050453" cy="50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94" y="0"/>
            <a:ext cx="2098261" cy="86840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957ECF1-922B-40E0-802E-2882419C2BFC}"/>
              </a:ext>
            </a:extLst>
          </p:cNvPr>
          <p:cNvGrpSpPr/>
          <p:nvPr/>
        </p:nvGrpSpPr>
        <p:grpSpPr>
          <a:xfrm>
            <a:off x="6192509" y="1077484"/>
            <a:ext cx="5668263" cy="5570756"/>
            <a:chOff x="6205519" y="915559"/>
            <a:chExt cx="5668263" cy="557075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23AEB2D-4E10-44BF-B188-31802B6EDAB1}"/>
                </a:ext>
              </a:extLst>
            </p:cNvPr>
            <p:cNvSpPr txBox="1"/>
            <p:nvPr/>
          </p:nvSpPr>
          <p:spPr>
            <a:xfrm>
              <a:off x="6205519" y="915559"/>
              <a:ext cx="566826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Montserrat" panose="00000500000000000000" pitchFamily="50" charset="0"/>
                </a:rPr>
                <a:t>Les animations estivales dans le quartier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461AE0-130B-4190-80E0-7F3B4EADA273}"/>
                </a:ext>
              </a:extLst>
            </p:cNvPr>
            <p:cNvSpPr/>
            <p:nvPr/>
          </p:nvSpPr>
          <p:spPr>
            <a:xfrm>
              <a:off x="6211869" y="1315669"/>
              <a:ext cx="5661913" cy="5170646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Montserrat" panose="00000500000000000000" pitchFamily="50" charset="0"/>
                </a:rPr>
                <a:t>Des animations </a:t>
              </a:r>
              <a:r>
                <a:rPr lang="fr-FR" b="1" dirty="0">
                  <a:solidFill>
                    <a:schemeClr val="accent2"/>
                  </a:solidFill>
                  <a:latin typeface="Montserrat" panose="00000500000000000000" pitchFamily="50" charset="0"/>
                </a:rPr>
                <a:t>du 6 juillet au 7 septembre</a:t>
              </a:r>
              <a:endParaRPr lang="fr-FR" b="1" dirty="0">
                <a:latin typeface="Montserrat" panose="00000500000000000000" pitchFamily="50" charset="0"/>
              </a:endParaRPr>
            </a:p>
            <a:p>
              <a:r>
                <a:rPr lang="fr-FR" sz="2800" b="1" dirty="0">
                  <a:solidFill>
                    <a:schemeClr val="accent2"/>
                  </a:solidFill>
                  <a:latin typeface="Montserrat" panose="00000500000000000000" pitchFamily="50" charset="0"/>
                </a:rPr>
                <a:t>2</a:t>
              </a:r>
              <a:r>
                <a:rPr lang="fr-FR" b="1" dirty="0">
                  <a:latin typeface="Montserrat" panose="00000500000000000000" pitchFamily="50" charset="0"/>
                </a:rPr>
                <a:t> zones d’animation :</a:t>
              </a:r>
            </a:p>
            <a:p>
              <a:endParaRPr lang="fr-FR" b="1" dirty="0">
                <a:latin typeface="Montserrat" panose="00000500000000000000" pitchFamily="50" charset="0"/>
              </a:endParaRPr>
            </a:p>
            <a:p>
              <a:r>
                <a:rPr lang="fr-FR" sz="2000" b="1" dirty="0">
                  <a:solidFill>
                    <a:schemeClr val="accent2"/>
                  </a:solidFill>
                  <a:latin typeface="Montserrat"/>
                </a:rPr>
                <a:t>Place Jan </a:t>
              </a:r>
              <a:r>
                <a:rPr lang="fr-FR" sz="2000" b="1" dirty="0" err="1">
                  <a:solidFill>
                    <a:schemeClr val="accent2"/>
                  </a:solidFill>
                  <a:latin typeface="Montserrat"/>
                </a:rPr>
                <a:t>Karski</a:t>
              </a:r>
              <a:r>
                <a:rPr lang="fr-FR" sz="2000" b="1" dirty="0">
                  <a:solidFill>
                    <a:schemeClr val="accent2"/>
                  </a:solidFill>
                  <a:latin typeface="Montserrat"/>
                </a:rPr>
                <a:t> </a:t>
              </a:r>
            </a:p>
            <a:p>
              <a:endParaRPr lang="fr-FR" b="1" dirty="0">
                <a:latin typeface="Montserrat" panose="00000500000000000000" pitchFamily="50" charset="0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Cafés partagés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 err="1">
                  <a:latin typeface="Montserrat" panose="00000500000000000000" pitchFamily="50" charset="0"/>
                  <a:sym typeface="Wingdings" panose="05000000000000000000" pitchFamily="2" charset="2"/>
                </a:rPr>
                <a:t>Ludomouv</a:t>
              </a: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’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Point rencontre propreté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Ateliers cirque et initiation au skateboard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Ateliers zéro déchets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Et plus encore !</a:t>
              </a:r>
            </a:p>
            <a:p>
              <a:endParaRPr lang="fr-FR" b="1" dirty="0">
                <a:latin typeface="Montserrat" panose="00000500000000000000" pitchFamily="50" charset="0"/>
              </a:endParaRPr>
            </a:p>
            <a:p>
              <a:r>
                <a:rPr lang="fr-FR" sz="2000" b="1" dirty="0">
                  <a:solidFill>
                    <a:schemeClr val="accent2"/>
                  </a:solidFill>
                  <a:latin typeface="Montserrat"/>
                </a:rPr>
                <a:t>Canal Saint-Martin</a:t>
              </a:r>
              <a:endParaRPr lang="fr-FR" sz="2800" b="1" dirty="0">
                <a:solidFill>
                  <a:schemeClr val="accent2"/>
                </a:solidFill>
                <a:latin typeface="Montserrat" panose="00000500000000000000" pitchFamily="50" charset="0"/>
              </a:endParaRPr>
            </a:p>
            <a:p>
              <a:endParaRPr lang="fr-FR" dirty="0">
                <a:latin typeface="Montserrat" panose="00000500000000000000" pitchFamily="50" charset="0"/>
              </a:endParaRPr>
            </a:p>
            <a:p>
              <a:r>
                <a:rPr lang="fr-FR" sz="2800" b="1" dirty="0">
                  <a:solidFill>
                    <a:schemeClr val="accent2"/>
                  </a:solidFill>
                  <a:latin typeface="Montserrat" panose="00000500000000000000" pitchFamily="50" charset="0"/>
                </a:rPr>
                <a:t>2x </a:t>
              </a:r>
              <a:r>
                <a:rPr lang="fr-FR" b="1" dirty="0">
                  <a:latin typeface="Montserrat" panose="00000500000000000000" pitchFamily="50" charset="0"/>
                </a:rPr>
                <a:t>plus de baignades : 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Le mercredi de 12h à 15h30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  <a:sym typeface="Wingdings" panose="05000000000000000000" pitchFamily="2" charset="2"/>
                </a:rPr>
                <a:t>Le dimanche de 13h à 17h</a:t>
              </a:r>
              <a:endParaRPr lang="fr-FR" b="1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BE8564D8-5A8B-4760-BCD4-45F6DC009C88}"/>
              </a:ext>
            </a:extLst>
          </p:cNvPr>
          <p:cNvGrpSpPr/>
          <p:nvPr/>
        </p:nvGrpSpPr>
        <p:grpSpPr>
          <a:xfrm>
            <a:off x="282372" y="1195226"/>
            <a:ext cx="5876168" cy="5453014"/>
            <a:chOff x="28214" y="1311368"/>
            <a:chExt cx="5876168" cy="545301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526E4A7-8513-4022-B947-07A783FF053D}"/>
                </a:ext>
              </a:extLst>
            </p:cNvPr>
            <p:cNvGrpSpPr/>
            <p:nvPr/>
          </p:nvGrpSpPr>
          <p:grpSpPr>
            <a:xfrm>
              <a:off x="28214" y="1311368"/>
              <a:ext cx="5876168" cy="5369541"/>
              <a:chOff x="28214" y="1311368"/>
              <a:chExt cx="5876168" cy="5369541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33FC9AB9-8B96-4A38-B82E-044C78A6C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92" t="460" r="503" b="305"/>
              <a:stretch/>
            </p:blipFill>
            <p:spPr>
              <a:xfrm>
                <a:off x="96154" y="1794950"/>
                <a:ext cx="3439029" cy="4885959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B7BF8CC-E380-41D5-98C2-6A6EE4C9B8FF}"/>
                  </a:ext>
                </a:extLst>
              </p:cNvPr>
              <p:cNvSpPr txBox="1"/>
              <p:nvPr/>
            </p:nvSpPr>
            <p:spPr>
              <a:xfrm>
                <a:off x="28214" y="1311368"/>
                <a:ext cx="5655541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latin typeface="Montserrat" panose="00000500000000000000" pitchFamily="50" charset="0"/>
                  </a:rPr>
                  <a:t>Soutien financier à la Fête </a:t>
                </a:r>
                <a:r>
                  <a:rPr lang="fr-FR" sz="2000" b="1" dirty="0" err="1">
                    <a:latin typeface="Montserrat" panose="00000500000000000000" pitchFamily="50" charset="0"/>
                  </a:rPr>
                  <a:t>Karski</a:t>
                </a:r>
                <a:endParaRPr lang="fr-FR" sz="2000" b="1" dirty="0">
                  <a:latin typeface="Montserrat" panose="00000500000000000000" pitchFamily="50" charset="0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C3F94B2-A7C6-4235-B2A6-A2AA4E5B6957}"/>
                  </a:ext>
                </a:extLst>
              </p:cNvPr>
              <p:cNvSpPr txBox="1"/>
              <p:nvPr/>
            </p:nvSpPr>
            <p:spPr>
              <a:xfrm>
                <a:off x="3535183" y="3458705"/>
                <a:ext cx="2369199" cy="17618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b="1" spc="-1" dirty="0">
                    <a:latin typeface="Montserrat"/>
                  </a:rPr>
                  <a:t>A vos votes !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accent2"/>
                    </a:solidFill>
                    <a:latin typeface="Montserrat"/>
                  </a:rPr>
                  <a:t>2 000 €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400" i="1" dirty="0">
                    <a:latin typeface="Montserrat"/>
                  </a:rPr>
                  <a:t>financés sur le budget de fonctionnement du conseil de quartier</a:t>
                </a:r>
              </a:p>
            </p:txBody>
          </p:sp>
          <p:pic>
            <p:nvPicPr>
              <p:cNvPr id="1028" name="Picture 4" descr="bulletin de vote à main avec icône de boîte, concept de vote électoral.  2003957 Art vectoriel chez Vecteezy">
                <a:extLst>
                  <a:ext uri="{FF2B5EF4-FFF2-40B4-BE49-F238E27FC236}">
                    <a16:creationId xmlns:a16="http://schemas.microsoft.com/office/drawing/2014/main" id="{1F2FC986-F034-4703-AFED-6F245E251D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432" y="1794950"/>
                <a:ext cx="1663755" cy="166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049ED8-3D65-4BBD-8641-8AD64794FEB6}"/>
                </a:ext>
              </a:extLst>
            </p:cNvPr>
            <p:cNvSpPr/>
            <p:nvPr/>
          </p:nvSpPr>
          <p:spPr>
            <a:xfrm>
              <a:off x="28215" y="1711478"/>
              <a:ext cx="5649191" cy="50529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516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16960" y="868407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travaux dans le quartier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5833396-08F5-4A63-99D6-010C010FE34E}"/>
              </a:ext>
            </a:extLst>
          </p:cNvPr>
          <p:cNvGrpSpPr/>
          <p:nvPr/>
        </p:nvGrpSpPr>
        <p:grpSpPr>
          <a:xfrm>
            <a:off x="340641" y="1472947"/>
            <a:ext cx="5452393" cy="5265206"/>
            <a:chOff x="-30834" y="1444372"/>
            <a:chExt cx="5452393" cy="52652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E6BFC9-C0B8-4618-AD2F-9AD34A795293}"/>
                </a:ext>
              </a:extLst>
            </p:cNvPr>
            <p:cNvSpPr/>
            <p:nvPr/>
          </p:nvSpPr>
          <p:spPr>
            <a:xfrm rot="16200000">
              <a:off x="-1543820" y="4827261"/>
              <a:ext cx="339530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fr-FR" b="1" dirty="0">
                  <a:latin typeface="Montserrat" panose="00000500000000000000" pitchFamily="50" charset="0"/>
                </a:rPr>
                <a:t>Les aménagements livrés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2198BC5-DA08-487F-BC43-B05A08165B78}"/>
                </a:ext>
              </a:extLst>
            </p:cNvPr>
            <p:cNvGrpSpPr/>
            <p:nvPr/>
          </p:nvGrpSpPr>
          <p:grpSpPr>
            <a:xfrm>
              <a:off x="338497" y="1444372"/>
              <a:ext cx="5083062" cy="5255681"/>
              <a:chOff x="2394063" y="1955805"/>
              <a:chExt cx="5083062" cy="5255681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2394063" y="2317839"/>
                <a:ext cx="5083062" cy="489364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400" b="1" dirty="0">
                    <a:solidFill>
                      <a:schemeClr val="accent2"/>
                    </a:solidFill>
                    <a:latin typeface="Montserrat" panose="00000500000000000000" pitchFamily="50" charset="0"/>
                  </a:rPr>
                  <a:t>2</a:t>
                </a:r>
                <a:r>
                  <a:rPr lang="fr-FR" b="1" dirty="0">
                    <a:latin typeface="Montserrat" panose="00000500000000000000" pitchFamily="50" charset="0"/>
                  </a:rPr>
                  <a:t> rues aux écoles et </a:t>
                </a:r>
                <a:r>
                  <a:rPr lang="fr-FR" sz="2400" b="1" dirty="0">
                    <a:solidFill>
                      <a:schemeClr val="accent2"/>
                    </a:solidFill>
                    <a:latin typeface="Montserrat" panose="00000500000000000000" pitchFamily="50" charset="0"/>
                  </a:rPr>
                  <a:t>1 </a:t>
                </a:r>
                <a:r>
                  <a:rPr lang="fr-FR" b="1" dirty="0">
                    <a:latin typeface="Montserrat" panose="00000500000000000000" pitchFamily="50" charset="0"/>
                  </a:rPr>
                  <a:t>rue aux enfants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Rue Louis Blanc :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Aménagement de 280 m</a:t>
                </a:r>
                <a:r>
                  <a:rPr lang="fr-FR" baseline="30000" dirty="0">
                    <a:latin typeface="Montserrat" panose="00000500000000000000" pitchFamily="50" charset="0"/>
                  </a:rPr>
                  <a:t>2</a:t>
                </a:r>
                <a:r>
                  <a:rPr lang="fr-FR" dirty="0">
                    <a:latin typeface="Montserrat" panose="00000500000000000000" pitchFamily="50" charset="0"/>
                  </a:rPr>
                  <a:t> de massifs plantés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 err="1">
                    <a:latin typeface="Montserrat" panose="00000500000000000000" pitchFamily="50" charset="0"/>
                  </a:rPr>
                  <a:t>Désimperméabilisation</a:t>
                </a:r>
                <a:r>
                  <a:rPr lang="fr-FR" dirty="0">
                    <a:latin typeface="Montserrat" panose="00000500000000000000" pitchFamily="50" charset="0"/>
                  </a:rPr>
                  <a:t> des sols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Installation de bancs doubles et de nouvelles corbeilles de rue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Installation d'un nichoir à oiseaux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Mise en accessibilité de l'école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endParaRPr lang="fr-FR" b="1" dirty="0">
                  <a:latin typeface="Montserrat" panose="00000500000000000000" pitchFamily="50" charset="0"/>
                </a:endParaRPr>
              </a:p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Rue Aqueduc : 2 tronçons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Fermeture à la circulation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Marquages au sol ludiques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Rue aux enfants le long de La Caserne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B398CA-6F57-47D6-95FC-3E63C3E02892}"/>
                  </a:ext>
                </a:extLst>
              </p:cNvPr>
              <p:cNvSpPr/>
              <p:nvPr/>
            </p:nvSpPr>
            <p:spPr>
              <a:xfrm>
                <a:off x="2670390" y="1955805"/>
                <a:ext cx="4530407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Cœur piéton Louis-Blanc – Aqueduc</a:t>
                </a:r>
              </a:p>
            </p:txBody>
          </p:sp>
        </p:grp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A18B3B9-0138-4FA7-9182-0D39DB0CAAB6}"/>
              </a:ext>
            </a:extLst>
          </p:cNvPr>
          <p:cNvGrpSpPr/>
          <p:nvPr/>
        </p:nvGrpSpPr>
        <p:grpSpPr>
          <a:xfrm>
            <a:off x="6372224" y="1890826"/>
            <a:ext cx="5452394" cy="4429448"/>
            <a:chOff x="6121377" y="1444372"/>
            <a:chExt cx="5452394" cy="4429448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0F8257F-D37A-43CD-A6A0-019F30DC0E40}"/>
                </a:ext>
              </a:extLst>
            </p:cNvPr>
            <p:cNvGrpSpPr/>
            <p:nvPr/>
          </p:nvGrpSpPr>
          <p:grpSpPr>
            <a:xfrm>
              <a:off x="6490709" y="1444372"/>
              <a:ext cx="5083062" cy="4424685"/>
              <a:chOff x="2394063" y="1955805"/>
              <a:chExt cx="5083062" cy="4424685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CB2F3CC-A2DE-44A5-BB67-D8D14F9661B8}"/>
                  </a:ext>
                </a:extLst>
              </p:cNvPr>
              <p:cNvSpPr txBox="1"/>
              <p:nvPr/>
            </p:nvSpPr>
            <p:spPr>
              <a:xfrm>
                <a:off x="2394063" y="2317839"/>
                <a:ext cx="5083062" cy="406265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400" b="1" dirty="0">
                    <a:solidFill>
                      <a:schemeClr val="accent2"/>
                    </a:solidFill>
                    <a:latin typeface="Montserrat" panose="00000500000000000000" pitchFamily="50" charset="0"/>
                  </a:rPr>
                  <a:t>2</a:t>
                </a:r>
                <a:r>
                  <a:rPr lang="fr-FR" b="1" dirty="0">
                    <a:latin typeface="Montserrat" panose="00000500000000000000" pitchFamily="50" charset="0"/>
                  </a:rPr>
                  <a:t> nouvelles rues végétalisées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Rue Cail : 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Plantation de 7 arbres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175 m</a:t>
                </a:r>
                <a:r>
                  <a:rPr lang="fr-FR" baseline="30000" dirty="0">
                    <a:latin typeface="Montserrat" panose="00000500000000000000" pitchFamily="50" charset="0"/>
                  </a:rPr>
                  <a:t>2 </a:t>
                </a:r>
                <a:r>
                  <a:rPr lang="fr-FR" dirty="0">
                    <a:latin typeface="Montserrat" panose="00000500000000000000" pitchFamily="50" charset="0"/>
                  </a:rPr>
                  <a:t>de jardinières en pleine terre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Élargissement des trottoirs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endParaRPr lang="fr-FR" b="1" dirty="0">
                  <a:latin typeface="Montserrat" panose="00000500000000000000" pitchFamily="50" charset="0"/>
                </a:endParaRPr>
              </a:p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Rue Demarquay : </a:t>
                </a:r>
              </a:p>
              <a:p>
                <a:pPr algn="just"/>
                <a:endParaRPr lang="fr-FR" b="1" dirty="0">
                  <a:latin typeface="Montserrat" panose="00000500000000000000" pitchFamily="50" charset="0"/>
                </a:endParaRP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Plantation de 8 arbres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200 m</a:t>
                </a:r>
                <a:r>
                  <a:rPr lang="fr-FR" baseline="30000" dirty="0">
                    <a:latin typeface="Montserrat" panose="00000500000000000000" pitchFamily="50" charset="0"/>
                  </a:rPr>
                  <a:t>2 </a:t>
                </a:r>
                <a:r>
                  <a:rPr lang="fr-FR" dirty="0">
                    <a:latin typeface="Montserrat" panose="00000500000000000000" pitchFamily="50" charset="0"/>
                  </a:rPr>
                  <a:t>de jardinières en pleine terre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Montserrat" panose="00000500000000000000" pitchFamily="50" charset="0"/>
                  </a:rPr>
                  <a:t>Élargissement des trottoirs</a:t>
                </a:r>
              </a:p>
              <a:p>
                <a:pPr algn="just"/>
                <a:endParaRPr lang="fr-FR" b="1" dirty="0">
                  <a:solidFill>
                    <a:schemeClr val="accent2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EC4D4F-82BF-4284-B315-1E8E44C1BF67}"/>
                  </a:ext>
                </a:extLst>
              </p:cNvPr>
              <p:cNvSpPr/>
              <p:nvPr/>
            </p:nvSpPr>
            <p:spPr>
              <a:xfrm>
                <a:off x="2663177" y="1955805"/>
                <a:ext cx="4544834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b="1" dirty="0">
                    <a:latin typeface="Montserrat" panose="00000500000000000000" pitchFamily="50" charset="0"/>
                  </a:rPr>
                  <a:t>Travaux des rues Cail et Demarquay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6C3A-BEC7-4C9C-B08E-057FB09D72B0}"/>
                </a:ext>
              </a:extLst>
            </p:cNvPr>
            <p:cNvSpPr/>
            <p:nvPr/>
          </p:nvSpPr>
          <p:spPr>
            <a:xfrm rot="16200000">
              <a:off x="4513970" y="3897081"/>
              <a:ext cx="3584146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fr-FR" b="1" dirty="0">
                  <a:latin typeface="Montserrat" panose="00000500000000000000" pitchFamily="50" charset="0"/>
                </a:rPr>
                <a:t>Les aménagements prévus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74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49CDC57-8B2C-4921-A59E-05D68CB91564}"/>
                  </a:ext>
                </a:extLst>
              </p14:cNvPr>
              <p14:cNvContentPartPr/>
              <p14:nvPr/>
            </p14:nvContentPartPr>
            <p14:xfrm>
              <a:off x="5312640" y="360220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49CDC57-8B2C-4921-A59E-05D68CB915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3640" y="3593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6DB1BDCA-91D0-4DC8-A505-739155496C6D}"/>
                  </a:ext>
                </a:extLst>
              </p14:cNvPr>
              <p14:cNvContentPartPr/>
              <p14:nvPr/>
            </p14:nvContentPartPr>
            <p14:xfrm>
              <a:off x="2230680" y="4396360"/>
              <a:ext cx="2160" cy="1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6DB1BDCA-91D0-4DC8-A505-739155496C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2040" y="4387720"/>
                <a:ext cx="198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E54FBA-D923-4A1A-A524-950A22547E4C}"/>
              </a:ext>
            </a:extLst>
          </p:cNvPr>
          <p:cNvGrpSpPr/>
          <p:nvPr/>
        </p:nvGrpSpPr>
        <p:grpSpPr>
          <a:xfrm>
            <a:off x="577815" y="1337230"/>
            <a:ext cx="4858650" cy="4529939"/>
            <a:chOff x="558800" y="901061"/>
            <a:chExt cx="4858650" cy="4529939"/>
          </a:xfrm>
        </p:grpSpPr>
        <p:sp>
          <p:nvSpPr>
            <p:cNvPr id="5" name="ZoneTexte 4"/>
            <p:cNvSpPr txBox="1"/>
            <p:nvPr/>
          </p:nvSpPr>
          <p:spPr>
            <a:xfrm>
              <a:off x="558800" y="901061"/>
              <a:ext cx="4858650" cy="70788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Montserrat" panose="00000500000000000000" pitchFamily="50" charset="0"/>
                </a:rPr>
                <a:t>Le nouveau Kiosque Citoyen</a:t>
              </a:r>
            </a:p>
            <a:p>
              <a:pPr algn="ctr"/>
              <a:r>
                <a:rPr lang="fr-FR" sz="2000" b="1" dirty="0">
                  <a:latin typeface="Montserrat" panose="00000500000000000000" pitchFamily="50" charset="0"/>
                </a:rPr>
                <a:t>au cœur de La Caserne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3BFB441-DD47-42AB-BEFA-E3CCC0233539}"/>
                </a:ext>
              </a:extLst>
            </p:cNvPr>
            <p:cNvGrpSpPr/>
            <p:nvPr/>
          </p:nvGrpSpPr>
          <p:grpSpPr>
            <a:xfrm>
              <a:off x="558800" y="1620999"/>
              <a:ext cx="4858650" cy="3810001"/>
              <a:chOff x="596899" y="2235199"/>
              <a:chExt cx="4858650" cy="3810001"/>
            </a:xfrm>
          </p:grpSpPr>
          <p:pic>
            <p:nvPicPr>
              <p:cNvPr id="2050" name="Picture 2" descr="Plans implantation (1).jpeg">
                <a:extLst>
                  <a:ext uri="{FF2B5EF4-FFF2-40B4-BE49-F238E27FC236}">
                    <a16:creationId xmlns:a16="http://schemas.microsoft.com/office/drawing/2014/main" id="{3EDB55E8-1267-465A-A98D-F11667492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7" t="3817" r="6881" b="4440"/>
              <a:stretch/>
            </p:blipFill>
            <p:spPr bwMode="auto">
              <a:xfrm>
                <a:off x="596899" y="2235199"/>
                <a:ext cx="4858650" cy="381000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1A3848E2-1C24-44B6-A7C3-213FB915B577}"/>
                  </a:ext>
                </a:extLst>
              </p:cNvPr>
              <p:cNvSpPr/>
              <p:nvPr/>
            </p:nvSpPr>
            <p:spPr>
              <a:xfrm>
                <a:off x="4038600" y="3759200"/>
                <a:ext cx="1146175" cy="1044575"/>
              </a:xfrm>
              <a:custGeom>
                <a:avLst/>
                <a:gdLst>
                  <a:gd name="connsiteX0" fmla="*/ 6350 w 1146175"/>
                  <a:gd name="connsiteY0" fmla="*/ 803275 h 1044575"/>
                  <a:gd name="connsiteX1" fmla="*/ 628650 w 1146175"/>
                  <a:gd name="connsiteY1" fmla="*/ 22225 h 1044575"/>
                  <a:gd name="connsiteX2" fmla="*/ 755650 w 1146175"/>
                  <a:gd name="connsiteY2" fmla="*/ 63500 h 1044575"/>
                  <a:gd name="connsiteX3" fmla="*/ 806450 w 1146175"/>
                  <a:gd name="connsiteY3" fmla="*/ 0 h 1044575"/>
                  <a:gd name="connsiteX4" fmla="*/ 1108075 w 1146175"/>
                  <a:gd name="connsiteY4" fmla="*/ 73025 h 1044575"/>
                  <a:gd name="connsiteX5" fmla="*/ 1146175 w 1146175"/>
                  <a:gd name="connsiteY5" fmla="*/ 200025 h 1044575"/>
                  <a:gd name="connsiteX6" fmla="*/ 1136650 w 1146175"/>
                  <a:gd name="connsiteY6" fmla="*/ 409575 h 1044575"/>
                  <a:gd name="connsiteX7" fmla="*/ 882650 w 1146175"/>
                  <a:gd name="connsiteY7" fmla="*/ 628650 h 1044575"/>
                  <a:gd name="connsiteX8" fmla="*/ 0 w 1146175"/>
                  <a:gd name="connsiteY8" fmla="*/ 1044575 h 1044575"/>
                  <a:gd name="connsiteX9" fmla="*/ 6350 w 1146175"/>
                  <a:gd name="connsiteY9" fmla="*/ 803275 h 104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6175" h="1044575">
                    <a:moveTo>
                      <a:pt x="6350" y="803275"/>
                    </a:moveTo>
                    <a:lnTo>
                      <a:pt x="628650" y="22225"/>
                    </a:lnTo>
                    <a:lnTo>
                      <a:pt x="755650" y="63500"/>
                    </a:lnTo>
                    <a:lnTo>
                      <a:pt x="806450" y="0"/>
                    </a:lnTo>
                    <a:lnTo>
                      <a:pt x="1108075" y="73025"/>
                    </a:lnTo>
                    <a:lnTo>
                      <a:pt x="1146175" y="200025"/>
                    </a:lnTo>
                    <a:lnTo>
                      <a:pt x="1136650" y="409575"/>
                    </a:lnTo>
                    <a:lnTo>
                      <a:pt x="882650" y="628650"/>
                    </a:lnTo>
                    <a:lnTo>
                      <a:pt x="0" y="1044575"/>
                    </a:lnTo>
                    <a:cubicBezTo>
                      <a:pt x="1058" y="957792"/>
                      <a:pt x="2117" y="871008"/>
                      <a:pt x="6350" y="80327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408410-8EC7-40A4-A27F-5C474697DE1F}"/>
              </a:ext>
            </a:extLst>
          </p:cNvPr>
          <p:cNvGrpSpPr/>
          <p:nvPr/>
        </p:nvGrpSpPr>
        <p:grpSpPr>
          <a:xfrm>
            <a:off x="6256786" y="1337230"/>
            <a:ext cx="5388286" cy="5016758"/>
            <a:chOff x="6315075" y="1424936"/>
            <a:chExt cx="5388286" cy="5016758"/>
          </a:xfrm>
        </p:grpSpPr>
        <p:sp>
          <p:nvSpPr>
            <p:cNvPr id="2" name="ZoneTexte 1"/>
            <p:cNvSpPr txBox="1"/>
            <p:nvPr/>
          </p:nvSpPr>
          <p:spPr>
            <a:xfrm>
              <a:off x="6315075" y="2440599"/>
              <a:ext cx="5388286" cy="400109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>
                  <a:latin typeface="Montserrat" panose="00000500000000000000" pitchFamily="50" charset="0"/>
                </a:rPr>
                <a:t>Dans les locaux de la Maison de la vie associative et citoyenne du 10</a:t>
              </a:r>
              <a:r>
                <a:rPr lang="fr-FR" baseline="30000" dirty="0">
                  <a:latin typeface="Montserrat" panose="00000500000000000000" pitchFamily="50" charset="0"/>
                </a:rPr>
                <a:t>e</a:t>
              </a:r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dirty="0">
                  <a:latin typeface="Montserrat" panose="00000500000000000000" pitchFamily="50" charset="0"/>
                </a:rPr>
                <a:t>Un projet de </a:t>
              </a:r>
              <a:r>
                <a:rPr lang="fr-FR" b="1" dirty="0">
                  <a:latin typeface="Montserrat" panose="00000500000000000000" pitchFamily="50" charset="0"/>
                </a:rPr>
                <a:t>bagagerie et d’Espace Solidarité Insertion</a:t>
              </a: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sz="2000" b="1" dirty="0">
                  <a:solidFill>
                    <a:schemeClr val="accent2"/>
                  </a:solidFill>
                  <a:latin typeface="Montserrat" panose="00000500000000000000" pitchFamily="50" charset="0"/>
                </a:rPr>
                <a:t>Réunion publique d’information :</a:t>
              </a:r>
            </a:p>
            <a:p>
              <a:pPr algn="ctr"/>
              <a:r>
                <a:rPr lang="fr-FR" b="1" dirty="0">
                  <a:latin typeface="Montserrat" panose="00000500000000000000" pitchFamily="50" charset="0"/>
                </a:rPr>
                <a:t>Jeudi 10 juillet de 18h30 à 20h30</a:t>
              </a:r>
            </a:p>
            <a:p>
              <a:pPr algn="ctr"/>
              <a:r>
                <a:rPr lang="fr-FR" b="1" dirty="0">
                  <a:latin typeface="Montserrat" panose="00000500000000000000" pitchFamily="50" charset="0"/>
                </a:rPr>
                <a:t>206 quai de Valmy, Paris 10</a:t>
              </a:r>
              <a:r>
                <a:rPr lang="fr-FR" b="1" baseline="30000" dirty="0">
                  <a:latin typeface="Montserrat" panose="00000500000000000000" pitchFamily="50" charset="0"/>
                </a:rPr>
                <a:t>e</a:t>
              </a:r>
              <a:endParaRPr lang="fr-FR" b="1" dirty="0">
                <a:latin typeface="Montserrat" panose="00000500000000000000" pitchFamily="50" charset="0"/>
              </a:endParaRPr>
            </a:p>
            <a:p>
              <a:pPr algn="just"/>
              <a:endParaRPr lang="fr-FR" dirty="0">
                <a:latin typeface="Montserrat" panose="00000500000000000000" pitchFamily="50" charset="0"/>
              </a:endParaRPr>
            </a:p>
            <a:p>
              <a:pPr algn="just"/>
              <a:r>
                <a:rPr lang="fr-FR" dirty="0">
                  <a:latin typeface="Montserrat" panose="00000500000000000000" pitchFamily="50" charset="0"/>
                </a:rPr>
                <a:t>En présence de :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</a:rPr>
                <a:t>Sylvie Scherer (adjointe à la Maire)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</a:rPr>
                <a:t>Lotfi </a:t>
              </a:r>
              <a:r>
                <a:rPr lang="fr-FR" dirty="0" err="1">
                  <a:latin typeface="Montserrat" panose="00000500000000000000" pitchFamily="50" charset="0"/>
                </a:rPr>
                <a:t>Ouanezar</a:t>
              </a:r>
              <a:r>
                <a:rPr lang="fr-FR" dirty="0">
                  <a:latin typeface="Montserrat" panose="00000500000000000000" pitchFamily="50" charset="0"/>
                </a:rPr>
                <a:t> (Emmaüs Solidarité)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dirty="0">
                  <a:latin typeface="Montserrat" panose="00000500000000000000" pitchFamily="50" charset="0"/>
                </a:rPr>
                <a:t>Pierre-Elie </a:t>
              </a:r>
              <a:r>
                <a:rPr lang="fr-FR" dirty="0" err="1">
                  <a:latin typeface="Montserrat" panose="00000500000000000000" pitchFamily="50" charset="0"/>
                </a:rPr>
                <a:t>Guillermoz</a:t>
              </a:r>
              <a:r>
                <a:rPr lang="fr-FR" dirty="0">
                  <a:latin typeface="Montserrat" panose="00000500000000000000" pitchFamily="50" charset="0"/>
                </a:rPr>
                <a:t> (Emmaüs Solidarité)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C5169C6-EB4F-4E78-8BCD-7D4F042E1D51}"/>
                </a:ext>
              </a:extLst>
            </p:cNvPr>
            <p:cNvSpPr txBox="1"/>
            <p:nvPr/>
          </p:nvSpPr>
          <p:spPr>
            <a:xfrm>
              <a:off x="6315075" y="1424936"/>
              <a:ext cx="5388286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Montserrat" panose="00000500000000000000" pitchFamily="50" charset="0"/>
                </a:rPr>
                <a:t>Pause Canal : le projet de bagagerie solidaire et accueil de jour quai de Valmy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0240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CF">
  <a:themeElements>
    <a:clrScheme name="G&amp;C_SNCF2022">
      <a:dk1>
        <a:srgbClr val="3C3732"/>
      </a:dk1>
      <a:lt1>
        <a:srgbClr val="FFFFFF"/>
      </a:lt1>
      <a:dk2>
        <a:srgbClr val="A1006B"/>
      </a:dk2>
      <a:lt2>
        <a:srgbClr val="D7D7D7"/>
      </a:lt2>
      <a:accent1>
        <a:srgbClr val="FFCF62"/>
      </a:accent1>
      <a:accent2>
        <a:srgbClr val="D6DE74"/>
      </a:accent2>
      <a:accent3>
        <a:srgbClr val="0088CE"/>
      </a:accent3>
      <a:accent4>
        <a:srgbClr val="DF5205"/>
      </a:accent4>
      <a:accent5>
        <a:srgbClr val="82BE00"/>
      </a:accent5>
      <a:accent6>
        <a:srgbClr val="675C53"/>
      </a:accent6>
      <a:hlink>
        <a:srgbClr val="A1006B"/>
      </a:hlink>
      <a:folHlink>
        <a:srgbClr val="A0006A"/>
      </a:folHlink>
    </a:clrScheme>
    <a:fontScheme name="SNCF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VIOLET">
      <a:srgbClr val="6E1E78"/>
    </a:custClr>
    <a:custClr name="PRUNE">
      <a:srgbClr val="A1006B"/>
    </a:custClr>
    <a:custClr name="FRAMBOISE">
      <a:srgbClr val="CD0037"/>
    </a:custClr>
    <a:custClr name="ORANGE">
      <a:srgbClr val="E05206"/>
    </a:custClr>
    <a:custClr name="JAUNE SAFRAN">
      <a:srgbClr val="FFB612"/>
    </a:custClr>
    <a:custClr name="VERT ANIS">
      <a:srgbClr val="D2E100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VERT POMME">
      <a:srgbClr val="82BE00"/>
    </a:custClr>
    <a:custClr name="BLEU CANARD">
      <a:srgbClr val="009AA6"/>
    </a:custClr>
    <a:custClr name="BLEU PRIMAIRE">
      <a:srgbClr val="0088CE"/>
    </a:custClr>
    <a:custClr name="ROUGE ASSISTANCE">
      <a:srgbClr val="D52B1E"/>
    </a:custClr>
    <a:custClr name="CARBONE">
      <a:srgbClr val="3C3732"/>
    </a:custClr>
    <a:custClr name="BLANC">
      <a:srgbClr val="FFFFFF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WARM GRAY 1">
      <a:srgbClr val="E0DED8"/>
    </a:custClr>
    <a:custClr name="WARM GRAY 3">
      <a:srgbClr val="C3BEB4"/>
    </a:custClr>
    <a:custClr name="WARM GRAY 5">
      <a:srgbClr val="AFA59B"/>
    </a:custClr>
    <a:custClr name="WARM GRAY 7">
      <a:srgbClr val="988F86"/>
    </a:custClr>
    <a:custClr name="WARM GRAY 9">
      <a:srgbClr val="82786F"/>
    </a:custClr>
    <a:custClr name="WARM GRAY 11">
      <a:srgbClr val="675C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COOL GRAY 1">
      <a:srgbClr val="E1E1E1"/>
    </a:custClr>
    <a:custClr name="COOL GRAY 3">
      <a:srgbClr val="D7D7D7"/>
    </a:custClr>
    <a:custClr name="COOL GRAY 5">
      <a:srgbClr val="B9B9B9"/>
    </a:custClr>
    <a:custClr name="COOL GRAY 7">
      <a:srgbClr val="A0A0A0"/>
    </a:custClr>
    <a:custClr name="COOL GRAY 9">
      <a:srgbClr val="747678"/>
    </a:custClr>
    <a:custClr name="COOL GRAY 11">
      <a:srgbClr val="4D4F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</a:custClrLst>
  <a:extLst>
    <a:ext uri="{05A4C25C-085E-4340-85A3-A5531E510DB2}">
      <thm15:themeFamily xmlns:thm15="http://schemas.microsoft.com/office/thememl/2012/main" name="SNCF-Modèle-16x9.potx" id="{3BC92FB6-79FF-4A72-899A-25835EE65853}" vid="{E177CA4C-8DD5-411F-8739-E6249989E9D9}"/>
    </a:ext>
  </a:extLst>
</a:theme>
</file>

<file path=ppt/theme/theme3.xml><?xml version="1.0" encoding="utf-8"?>
<a:theme xmlns:a="http://schemas.openxmlformats.org/drawingml/2006/main" name="Ville de Paris - Partie 1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24935C6C-5BE7-3642-9754-D247BE079794}" vid="{41C100BE-0D3E-7E4D-861C-537861C4180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376</Words>
  <Application>Microsoft Office PowerPoint</Application>
  <PresentationFormat>Grand écran</PresentationFormat>
  <Paragraphs>81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Arial</vt:lpstr>
      <vt:lpstr>Avenir LT Std 45 Book</vt:lpstr>
      <vt:lpstr>Avenir LT Std 55 Roman</vt:lpstr>
      <vt:lpstr>Avenir LT Std 65 Medium</vt:lpstr>
      <vt:lpstr>Calibri</vt:lpstr>
      <vt:lpstr>Calibri Light</vt:lpstr>
      <vt:lpstr>Courier New</vt:lpstr>
      <vt:lpstr>Montserrat</vt:lpstr>
      <vt:lpstr>Times</vt:lpstr>
      <vt:lpstr>Wingdings</vt:lpstr>
      <vt:lpstr>Thème Office</vt:lpstr>
      <vt:lpstr>SNCF</vt:lpstr>
      <vt:lpstr>Ville de Paris - Partie 1</vt:lpstr>
      <vt:lpstr>Présentation PowerPoint</vt:lpstr>
      <vt:lpstr>Présentation PowerPoint</vt:lpstr>
      <vt:lpstr>Présentation PowerPoint</vt:lpstr>
      <vt:lpstr>Présentation PowerPoint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Chuepo, Gabriel</dc:creator>
  <cp:lastModifiedBy>MILAN, DURIN</cp:lastModifiedBy>
  <cp:revision>130</cp:revision>
  <cp:lastPrinted>2023-03-15T10:02:24Z</cp:lastPrinted>
  <dcterms:created xsi:type="dcterms:W3CDTF">2023-03-13T15:32:05Z</dcterms:created>
  <dcterms:modified xsi:type="dcterms:W3CDTF">2025-11-06T13:59:56Z</dcterms:modified>
  <cp:contentStatus/>
</cp:coreProperties>
</file>