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3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87" r:id="rId2"/>
  </p:sldMasterIdLst>
  <p:notesMasterIdLst>
    <p:notesMasterId r:id="rId24"/>
  </p:notesMasterIdLst>
  <p:sldIdLst>
    <p:sldId id="257" r:id="rId3"/>
    <p:sldId id="258" r:id="rId4"/>
    <p:sldId id="263" r:id="rId5"/>
    <p:sldId id="264" r:id="rId6"/>
    <p:sldId id="265" r:id="rId7"/>
    <p:sldId id="266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61" r:id="rId20"/>
    <p:sldId id="262" r:id="rId21"/>
    <p:sldId id="267" r:id="rId22"/>
    <p:sldId id="26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7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8C9BA-853D-4FDC-A192-E19D6D1784E5}" type="datetimeFigureOut">
              <a:rPr lang="fr-FR" smtClean="0"/>
              <a:t>25/06/2024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2AAFD-D368-41B1-84C5-4E3393870F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909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A66E-BA14-41A3-BE97-598A8C6712E1}" type="datetimeFigureOut">
              <a:rPr lang="fr-FR" smtClean="0"/>
              <a:t>25/06/2024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EEA-5C3C-4A1F-8211-F3DAF6DBD5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536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A66E-BA14-41A3-BE97-598A8C6712E1}" type="datetimeFigureOut">
              <a:rPr lang="fr-FR" smtClean="0"/>
              <a:t>25/06/2024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EEA-5C3C-4A1F-8211-F3DAF6DBD5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578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A66E-BA14-41A3-BE97-598A8C6712E1}" type="datetimeFigureOut">
              <a:rPr lang="fr-FR" smtClean="0"/>
              <a:t>25/06/2024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EEA-5C3C-4A1F-8211-F3DAF6DBD5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870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vec fond bleu anthrac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079" y="1795927"/>
            <a:ext cx="4320000" cy="3240000"/>
          </a:xfrm>
        </p:spPr>
        <p:txBody>
          <a:bodyPr anchor="t"/>
          <a:lstStyle>
            <a:lvl1pPr algn="l">
              <a:lnSpc>
                <a:spcPct val="115000"/>
              </a:lnSpc>
              <a:defRPr sz="20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3146" y="2526858"/>
            <a:ext cx="7236872" cy="1440000"/>
          </a:xfrm>
        </p:spPr>
        <p:txBody>
          <a:bodyPr anchor="t"/>
          <a:lstStyle>
            <a:lvl1pPr marL="0" indent="0" algn="l">
              <a:lnSpc>
                <a:spcPct val="135000"/>
              </a:lnSpc>
              <a:buNone/>
              <a:defRPr sz="29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1804ABAE-D1B5-49C1-BC81-DA26BA53861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473145" y="4126553"/>
            <a:ext cx="7236872" cy="720000"/>
          </a:xfrm>
        </p:spPr>
        <p:txBody>
          <a:bodyPr anchor="t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05594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81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324" y="948136"/>
            <a:ext cx="10800000" cy="373459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91E3-3A4E-46EF-A255-F7CD5683162C}" type="datetime1">
              <a:rPr lang="fr-FR" smtClean="0"/>
              <a:t>25/06/2024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conseil de quartier 4 avril 2024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324" y="1813717"/>
            <a:ext cx="10800000" cy="3960000"/>
          </a:xfrm>
        </p:spPr>
        <p:txBody>
          <a:bodyPr/>
          <a:lstStyle>
            <a:lvl1pPr>
              <a:lnSpc>
                <a:spcPct val="130000"/>
              </a:lnSpc>
              <a:defRPr sz="1400">
                <a:solidFill>
                  <a:schemeClr val="tx1"/>
                </a:solidFill>
              </a:defRPr>
            </a:lvl1pPr>
            <a:lvl2pPr marL="0" indent="179388">
              <a:lnSpc>
                <a:spcPct val="130000"/>
              </a:lnSpc>
              <a:buClr>
                <a:schemeClr val="tx1"/>
              </a:buClr>
              <a:defRPr sz="1400"/>
            </a:lvl2pPr>
            <a:lvl3pPr marL="216000" indent="109538">
              <a:lnSpc>
                <a:spcPct val="130000"/>
              </a:lnSpc>
              <a:spcBef>
                <a:spcPts val="300"/>
              </a:spcBef>
              <a:defRPr sz="1400">
                <a:solidFill>
                  <a:schemeClr val="tx1"/>
                </a:solidFill>
              </a:defRPr>
            </a:lvl3pPr>
            <a:lvl4pPr marL="360000" indent="126000">
              <a:lnSpc>
                <a:spcPct val="130000"/>
              </a:lnSpc>
              <a:spcBef>
                <a:spcPts val="300"/>
              </a:spcBef>
              <a:defRPr sz="1400">
                <a:solidFill>
                  <a:schemeClr val="tx1"/>
                </a:solidFill>
              </a:defRPr>
            </a:lvl4pPr>
            <a:lvl5pPr marL="360000" indent="0">
              <a:lnSpc>
                <a:spcPct val="130000"/>
              </a:lnSpc>
              <a:spcBef>
                <a:spcPts val="3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6F48ADC4-A9D9-4DF3-8EBA-2466D4BD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24" y="540541"/>
            <a:ext cx="10800000" cy="4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557593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324" y="948136"/>
            <a:ext cx="10800000" cy="373459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B0C9-9545-4E03-9659-A35C9BEEA976}" type="datetime1">
              <a:rPr lang="fr-FR" smtClean="0"/>
              <a:t>25/06/2024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conseil de quartier 4 avril 2024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5131" y="1814400"/>
            <a:ext cx="4625193" cy="3960000"/>
          </a:xfrm>
        </p:spPr>
        <p:txBody>
          <a:bodyPr/>
          <a:lstStyle>
            <a:lvl1pPr>
              <a:defRPr sz="1400"/>
            </a:lvl1pPr>
            <a:lvl2pPr>
              <a:buClr>
                <a:schemeClr val="tx1"/>
              </a:buClr>
              <a:defRPr sz="14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400"/>
            </a:lvl4pPr>
            <a:lvl5pPr>
              <a:spcBef>
                <a:spcPts val="300"/>
              </a:spcBef>
              <a:defRPr sz="14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6F48ADC4-A9D9-4DF3-8EBA-2466D4BD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24" y="540541"/>
            <a:ext cx="10800000" cy="4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9244C946-C589-4599-A34B-208F47A016B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4000" y="1938338"/>
            <a:ext cx="5952544" cy="42264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281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424" y="948136"/>
            <a:ext cx="10800000" cy="373459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0BCA-B98C-4237-B5EA-58AD2512489B}" type="datetime1">
              <a:rPr lang="fr-FR" smtClean="0"/>
              <a:t>25/06/2024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conseil de quartier 4 avril 2024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324" y="1814400"/>
            <a:ext cx="4625193" cy="3960000"/>
          </a:xfrm>
        </p:spPr>
        <p:txBody>
          <a:bodyPr/>
          <a:lstStyle>
            <a:lvl1pPr>
              <a:defRPr sz="1400"/>
            </a:lvl1pPr>
            <a:lvl2pPr>
              <a:buClr>
                <a:schemeClr val="tx1"/>
              </a:buClr>
              <a:defRPr sz="14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400"/>
            </a:lvl4pPr>
            <a:lvl5pPr>
              <a:spcBef>
                <a:spcPts val="300"/>
              </a:spcBef>
              <a:defRPr sz="14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6F48ADC4-A9D9-4DF3-8EBA-2466D4BD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24" y="540541"/>
            <a:ext cx="10800000" cy="4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9244C946-C589-4599-A34B-208F47A016B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750719" y="1911943"/>
            <a:ext cx="5760000" cy="425279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4240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424" y="948136"/>
            <a:ext cx="10800000" cy="373459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D838-DCD5-4F7E-AB15-69813BEE1803}" type="datetime1">
              <a:rPr lang="fr-FR" smtClean="0"/>
              <a:t>25/06/2024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conseil de quartier 4 avril 2024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324" y="1814400"/>
            <a:ext cx="6840000" cy="3960000"/>
          </a:xfrm>
        </p:spPr>
        <p:txBody>
          <a:bodyPr/>
          <a:lstStyle>
            <a:lvl1pPr>
              <a:defRPr sz="1400"/>
            </a:lvl1pPr>
            <a:lvl2pPr>
              <a:buClr>
                <a:schemeClr val="tx1"/>
              </a:buClr>
              <a:defRPr sz="14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400"/>
            </a:lvl4pPr>
            <a:lvl5pPr>
              <a:spcBef>
                <a:spcPts val="300"/>
              </a:spcBef>
              <a:defRPr sz="14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6F48ADC4-A9D9-4DF3-8EBA-2466D4BD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24" y="540541"/>
            <a:ext cx="10800000" cy="4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graphique 3">
            <a:extLst>
              <a:ext uri="{FF2B5EF4-FFF2-40B4-BE49-F238E27FC236}">
                <a16:creationId xmlns:a16="http://schemas.microsoft.com/office/drawing/2014/main" id="{624FC36B-7B77-472F-B353-E017AF19247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719373" y="1814400"/>
            <a:ext cx="3780000" cy="39592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7968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424" y="948136"/>
            <a:ext cx="10800000" cy="373459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A3E1-F222-4624-8EE7-8B18F2431FF3}" type="datetime1">
              <a:rPr lang="fr-FR" smtClean="0"/>
              <a:t>25/06/2024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conseil de quartier 4 avril 2024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1777" y="1814400"/>
            <a:ext cx="5627596" cy="3960000"/>
          </a:xfrm>
        </p:spPr>
        <p:txBody>
          <a:bodyPr/>
          <a:lstStyle>
            <a:lvl1pPr>
              <a:defRPr sz="1400"/>
            </a:lvl1pPr>
            <a:lvl2pPr>
              <a:buClr>
                <a:schemeClr val="tx2"/>
              </a:buClr>
              <a:defRPr sz="14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400"/>
            </a:lvl4pPr>
            <a:lvl5pPr>
              <a:spcBef>
                <a:spcPts val="300"/>
              </a:spcBef>
              <a:defRPr sz="14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6F48ADC4-A9D9-4DF3-8EBA-2466D4BD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24" y="540541"/>
            <a:ext cx="10800000" cy="4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graphique 3">
            <a:extLst>
              <a:ext uri="{FF2B5EF4-FFF2-40B4-BE49-F238E27FC236}">
                <a16:creationId xmlns:a16="http://schemas.microsoft.com/office/drawing/2014/main" id="{624FC36B-7B77-472F-B353-E017AF19247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90324" y="1814400"/>
            <a:ext cx="4004536" cy="39592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9717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324" y="948136"/>
            <a:ext cx="10800000" cy="373459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6A84-5E1D-497B-8E44-75BAE3AF73C2}" type="datetime1">
              <a:rPr lang="fr-FR" smtClean="0"/>
              <a:t>25/06/2024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conseil de quartier 4 avril 2024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73927" y="1938338"/>
            <a:ext cx="2916000" cy="4090649"/>
          </a:xfrm>
        </p:spPr>
        <p:txBody>
          <a:bodyPr anchor="b"/>
          <a:lstStyle>
            <a:lvl1pPr>
              <a:lnSpc>
                <a:spcPct val="135000"/>
              </a:lnSpc>
              <a:defRPr sz="1200" i="1"/>
            </a:lvl1pPr>
            <a:lvl2pPr>
              <a:lnSpc>
                <a:spcPct val="135000"/>
              </a:lnSpc>
              <a:buClr>
                <a:schemeClr val="tx1"/>
              </a:buClr>
              <a:defRPr sz="1200"/>
            </a:lvl2pPr>
            <a:lvl3pPr>
              <a:lnSpc>
                <a:spcPct val="135000"/>
              </a:lnSpc>
              <a:spcBef>
                <a:spcPts val="300"/>
              </a:spcBef>
              <a:defRPr sz="1200"/>
            </a:lvl3pPr>
            <a:lvl4pPr>
              <a:lnSpc>
                <a:spcPct val="135000"/>
              </a:lnSpc>
              <a:spcBef>
                <a:spcPts val="300"/>
              </a:spcBef>
              <a:defRPr sz="1200"/>
            </a:lvl4pPr>
            <a:lvl5pPr>
              <a:lnSpc>
                <a:spcPct val="135000"/>
              </a:lnSpc>
              <a:spcBef>
                <a:spcPts val="300"/>
              </a:spcBef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6F48ADC4-A9D9-4DF3-8EBA-2466D4BD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24" y="540541"/>
            <a:ext cx="10800000" cy="4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9244C946-C589-4599-A34B-208F47A016B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4000" y="1938338"/>
            <a:ext cx="7758000" cy="42264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26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A66E-BA14-41A3-BE97-598A8C6712E1}" type="datetimeFigureOut">
              <a:rPr lang="fr-FR" smtClean="0"/>
              <a:t>25/06/2024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EEA-5C3C-4A1F-8211-F3DAF6DBD5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51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A66E-BA14-41A3-BE97-598A8C6712E1}" type="datetimeFigureOut">
              <a:rPr lang="fr-FR" smtClean="0"/>
              <a:t>25/06/2024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EEA-5C3C-4A1F-8211-F3DAF6DBD5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181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A66E-BA14-41A3-BE97-598A8C6712E1}" type="datetimeFigureOut">
              <a:rPr lang="fr-FR" smtClean="0"/>
              <a:t>25/06/2024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EEA-5C3C-4A1F-8211-F3DAF6DBD5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08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A66E-BA14-41A3-BE97-598A8C6712E1}" type="datetimeFigureOut">
              <a:rPr lang="fr-FR" smtClean="0"/>
              <a:t>25/06/2024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EEA-5C3C-4A1F-8211-F3DAF6DBD5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87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A66E-BA14-41A3-BE97-598A8C6712E1}" type="datetimeFigureOut">
              <a:rPr lang="fr-FR" smtClean="0"/>
              <a:t>25/06/2024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EEA-5C3C-4A1F-8211-F3DAF6DBD5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30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A66E-BA14-41A3-BE97-598A8C6712E1}" type="datetimeFigureOut">
              <a:rPr lang="fr-FR" smtClean="0"/>
              <a:t>25/06/2024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EEA-5C3C-4A1F-8211-F3DAF6DBD5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44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A66E-BA14-41A3-BE97-598A8C6712E1}" type="datetimeFigureOut">
              <a:rPr lang="fr-FR" smtClean="0"/>
              <a:t>25/06/2024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EEA-5C3C-4A1F-8211-F3DAF6DBD5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05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A66E-BA14-41A3-BE97-598A8C6712E1}" type="datetimeFigureOut">
              <a:rPr lang="fr-FR" smtClean="0"/>
              <a:t>25/06/2024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EEA-5C3C-4A1F-8211-F3DAF6DBD5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26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5A66E-BA14-41A3-BE97-598A8C6712E1}" type="datetimeFigureOut">
              <a:rPr lang="fr-FR" smtClean="0"/>
              <a:t>25/06/2024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75EEA-5C3C-4A1F-8211-F3DAF6DBD5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371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A32810D-9C38-450F-B140-82ECD0650B8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225" y="6250782"/>
            <a:ext cx="1302544" cy="37265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24" y="540541"/>
            <a:ext cx="10800000" cy="46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550" y="1814400"/>
            <a:ext cx="10800000" cy="39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99683" y="6371431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15000"/>
              </a:lnSpc>
              <a:defRPr sz="1000" b="0">
                <a:solidFill>
                  <a:schemeClr val="tx1"/>
                </a:solidFill>
              </a:defRPr>
            </a:lvl1pPr>
          </a:lstStyle>
          <a:p>
            <a:fld id="{DCAD70E9-9B54-4C27-B582-AA4453758568}" type="datetime1">
              <a:rPr lang="fr-FR" smtClean="0"/>
              <a:t>25/06/2024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4800" y="6371431"/>
            <a:ext cx="612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115000"/>
              </a:lnSpc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conseil de quartier 4 avril 2024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2896" y="6371431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115000"/>
              </a:lnSpc>
              <a:defRPr sz="10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D2BF32D-BDA1-4090-A758-37FE33B63A63}"/>
              </a:ext>
            </a:extLst>
          </p:cNvPr>
          <p:cNvCxnSpPr/>
          <p:nvPr/>
        </p:nvCxnSpPr>
        <p:spPr>
          <a:xfrm>
            <a:off x="684000" y="6169816"/>
            <a:ext cx="10821600" cy="0"/>
          </a:xfrm>
          <a:prstGeom prst="line">
            <a:avLst/>
          </a:prstGeom>
          <a:ln w="825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31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hf sldNum="0" hdr="0" dt="0"/>
  <p:txStyles>
    <p:titleStyle>
      <a:lvl1pPr algn="l" defTabSz="914400" rtl="0" eaLnBrk="1" latinLnBrk="0" hangingPunct="1">
        <a:lnSpc>
          <a:spcPct val="115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179388" algn="l" defTabSz="914400" rtl="0" eaLnBrk="1" latinLnBrk="0" hangingPunct="1">
        <a:lnSpc>
          <a:spcPct val="130000"/>
        </a:lnSpc>
        <a:spcBef>
          <a:spcPts val="2400"/>
        </a:spcBef>
        <a:buClr>
          <a:schemeClr val="tx1"/>
        </a:buClr>
        <a:buFont typeface="+mj-lt"/>
        <a:buAutoNum type="arabicPeriod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108000" algn="l" defTabSz="914400" rtl="0" eaLnBrk="1" latinLnBrk="0" hangingPunct="1">
        <a:lnSpc>
          <a:spcPct val="130000"/>
        </a:lnSpc>
        <a:spcBef>
          <a:spcPts val="300"/>
        </a:spcBef>
        <a:buSzPct val="120000"/>
        <a:buFont typeface="Times" panose="02020603050405020304" pitchFamily="18" charset="0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126000" algn="l" defTabSz="914400" rtl="0" eaLnBrk="1" latinLnBrk="0" hangingPunct="1">
        <a:lnSpc>
          <a:spcPct val="130000"/>
        </a:lnSpc>
        <a:spcBef>
          <a:spcPts val="300"/>
        </a:spcBef>
        <a:buFont typeface="Calibri" panose="020F0502020204030204" pitchFamily="34" charset="0"/>
        <a:buChar char="‐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0" algn="l" defTabSz="914400" rtl="0" eaLnBrk="1" latinLnBrk="0" hangingPunct="1">
        <a:lnSpc>
          <a:spcPct val="130000"/>
        </a:lnSpc>
        <a:spcBef>
          <a:spcPts val="3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conseilsdequartierparis10.fr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1069" y="1103895"/>
            <a:ext cx="11829011" cy="2387600"/>
          </a:xfrm>
        </p:spPr>
        <p:txBody>
          <a:bodyPr>
            <a:normAutofit/>
          </a:bodyPr>
          <a:lstStyle/>
          <a:p>
            <a:r>
              <a:rPr lang="fr-FR" sz="4400" b="1" dirty="0" smtClean="0">
                <a:latin typeface="Montserrat" panose="00000500000000000000" pitchFamily="50" charset="0"/>
              </a:rPr>
              <a:t>Plénière du conseil de quartier Saint-Vincent-de-Paul - Lariboisière</a:t>
            </a:r>
            <a:endParaRPr lang="fr-FR" sz="4400" b="1" dirty="0">
              <a:latin typeface="Montserrat" panose="00000500000000000000" pitchFamily="50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174691"/>
            <a:ext cx="9144000" cy="1655762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50" charset="0"/>
              </a:rPr>
              <a:t>Jeudi 4 avril 2024 – Ecole Chabrol</a:t>
            </a:r>
            <a:endParaRPr lang="fr-FR" sz="28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50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227" y="-447327"/>
            <a:ext cx="3894539" cy="274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4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BE5F20F-7C0F-472F-8E4F-BBF9FBD5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conseil de quartier 4 avril 2024</a:t>
            </a: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BCBAE0E-7B9E-4A30-A1B3-90841ED8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25DCCC"/>
                </a:solidFill>
              </a:rPr>
              <a:t>Les Opérations Grandes lessives 2023 </a:t>
            </a:r>
            <a:endParaRPr lang="fr-FR" dirty="0">
              <a:solidFill>
                <a:srgbClr val="25DCCC"/>
              </a:solidFill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498884" y="785017"/>
            <a:ext cx="10800000" cy="3960000"/>
          </a:xfrm>
        </p:spPr>
        <p:txBody>
          <a:bodyPr/>
          <a:lstStyle/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 </a:t>
            </a:r>
          </a:p>
          <a:p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l="4913" t="-527" r="983" b="527"/>
          <a:stretch/>
        </p:blipFill>
        <p:spPr>
          <a:xfrm>
            <a:off x="91440" y="1008541"/>
            <a:ext cx="6254663" cy="496118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543" y="2011679"/>
            <a:ext cx="5569245" cy="33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5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BE5F20F-7C0F-472F-8E4F-BBF9FBD5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conseil de quartier 4 avril 2024</a:t>
            </a: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BCBAE0E-7B9E-4A30-A1B3-90841ED8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25DCCC"/>
                </a:solidFill>
              </a:rPr>
              <a:t>Les Opérations Grandes lessives programmées au 1</a:t>
            </a:r>
            <a:r>
              <a:rPr lang="fr-FR" baseline="30000" dirty="0" smtClean="0">
                <a:solidFill>
                  <a:srgbClr val="25DCCC"/>
                </a:solidFill>
              </a:rPr>
              <a:t>er</a:t>
            </a:r>
            <a:r>
              <a:rPr lang="fr-FR" dirty="0" smtClean="0">
                <a:solidFill>
                  <a:srgbClr val="25DCCC"/>
                </a:solidFill>
              </a:rPr>
              <a:t> semestre 2024</a:t>
            </a:r>
            <a:endParaRPr lang="fr-FR" dirty="0">
              <a:solidFill>
                <a:srgbClr val="25DCCC"/>
              </a:solidFill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498884" y="785017"/>
            <a:ext cx="10800000" cy="3960000"/>
          </a:xfrm>
        </p:spPr>
        <p:txBody>
          <a:bodyPr/>
          <a:lstStyle/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 </a:t>
            </a:r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90324" y="1123406"/>
            <a:ext cx="110486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Jeudi 14 mars : rue René Boulanger/ Taylor/Bouchardon/Cité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Riverin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Jeudi 21 mars : rues Louis Blanc/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Cail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/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Perdonnet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/Philippe de Girard/boulevard de la Chapelle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Jeudi 28 mars : rues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Belzunce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/Maubeuge/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Rocroy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/Dunkerque/Saint Vincent de Paul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Jeudi 4 avril : avenues Parmentier/Claude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Vellefaux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Jeudi 11 avril : rues Ambroise Paré/ Guy Patin/Saint Vincent de Paul/Maubeuge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Jeudi 18 avril : rues Yves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Toudic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/Beaurepaire/Marseille/ Léon Jouhaux/ Dieu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Jeudi 25 avril : rues Sambre et Meuse, Chalet , Jean et Marie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Moinon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St Marthe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Jeudi 16 mai : rue du Faubourg St Denis (de boulevard Magenta à Boulevard de la Chapelle)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Jeudi 23 mai : rue du Faubourg St Denis ( de la Porte à Boulevard Magenta),square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Satragne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Jeudi 30 mai : rues Échiquier /Mazagran/ Enghien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Jeudi 6 juin :  rue et cour des Petites Écuries/ Martel et Paradis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Jeudi 13 juin : abords Gare du Nord /Gare de l’Est /rue Alsace (partie haute)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301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E093D465-4463-4D69-834E-F4736CEF4E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02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5F1C4D5A-04CC-429C-AC60-4B26A19B58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Dégraffitage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6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BE5F20F-7C0F-472F-8E4F-BBF9FBD5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conseil de quartier 4 avril 2024</a:t>
            </a: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BCBAE0E-7B9E-4A30-A1B3-90841ED8F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23" y="540541"/>
            <a:ext cx="11283813" cy="468000"/>
          </a:xfrm>
        </p:spPr>
        <p:txBody>
          <a:bodyPr/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Marché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dégraffitage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498884" y="785017"/>
            <a:ext cx="10800000" cy="3960000"/>
          </a:xfrm>
        </p:spPr>
        <p:txBody>
          <a:bodyPr/>
          <a:lstStyle/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 </a:t>
            </a:r>
          </a:p>
          <a:p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A87EF96-4A6E-449A-86E2-35755484A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564" y="914400"/>
            <a:ext cx="10982876" cy="5262113"/>
          </a:xfrm>
        </p:spPr>
        <p:txBody>
          <a:bodyPr/>
          <a:lstStyle/>
          <a:p>
            <a:endParaRPr lang="fr-FR" sz="1200" b="1" dirty="0">
              <a:solidFill>
                <a:schemeClr val="accent1"/>
              </a:solidFill>
            </a:endParaRPr>
          </a:p>
          <a:p>
            <a:r>
              <a:rPr lang="fr-FR" sz="1800" b="1" dirty="0" smtClean="0">
                <a:solidFill>
                  <a:srgbClr val="071F32"/>
                </a:solidFill>
              </a:rPr>
              <a:t>Anomalies concernées: </a:t>
            </a:r>
          </a:p>
          <a:p>
            <a:r>
              <a:rPr lang="fr-FR" dirty="0" smtClean="0"/>
              <a:t>Graffitis et autocollants &lt; 4m accessible de l’espace public sur façades , commerces ( hors rideaux), éléments de façades  </a:t>
            </a:r>
            <a:r>
              <a:rPr lang="fr-FR" b="1" dirty="0" smtClean="0"/>
              <a:t>inclus les descentes d’eaux pluviales, </a:t>
            </a:r>
            <a:r>
              <a:rPr lang="fr-FR" dirty="0" smtClean="0"/>
              <a:t> </a:t>
            </a:r>
            <a:r>
              <a:rPr lang="fr-FR" b="1" dirty="0" smtClean="0"/>
              <a:t>les coffrets de fluides  encastrés et adossés</a:t>
            </a:r>
            <a:r>
              <a:rPr lang="fr-FR" dirty="0" smtClean="0"/>
              <a:t>, les escaliers, les murets, les ouvrages d’art , les édicules 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r>
              <a:rPr lang="fr-FR" sz="1800" b="1" dirty="0" smtClean="0">
                <a:solidFill>
                  <a:srgbClr val="071F32"/>
                </a:solidFill>
              </a:rPr>
              <a:t>Déclenchement des interventions: </a:t>
            </a:r>
          </a:p>
          <a:p>
            <a:r>
              <a:rPr lang="fr-FR" dirty="0" smtClean="0"/>
              <a:t>Traitement systématique et uniquement  </a:t>
            </a:r>
            <a:r>
              <a:rPr lang="fr-FR" dirty="0"/>
              <a:t>sur signalement DMR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 smtClean="0"/>
              <a:t>Clôture </a:t>
            </a:r>
            <a:r>
              <a:rPr lang="fr-FR" dirty="0"/>
              <a:t>en 7 jours (depuis la création) dans les zones prioritaires (25%)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/>
              <a:t>Clôtures en 14 jours </a:t>
            </a:r>
            <a:r>
              <a:rPr lang="fr-FR" dirty="0" smtClean="0"/>
              <a:t>: dans </a:t>
            </a:r>
            <a:r>
              <a:rPr lang="fr-FR" dirty="0"/>
              <a:t>le reste de </a:t>
            </a:r>
            <a:r>
              <a:rPr lang="fr-FR" dirty="0" smtClean="0"/>
              <a:t>l’arrondissement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15350" r="20481" b="6546"/>
          <a:stretch/>
        </p:blipFill>
        <p:spPr>
          <a:xfrm>
            <a:off x="7246308" y="2765017"/>
            <a:ext cx="4738863" cy="261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0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BE5F20F-7C0F-472F-8E4F-BBF9FBD5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conseil de quartier 4 avril 2024</a:t>
            </a: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BCBAE0E-7B9E-4A30-A1B3-90841ED8F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23" y="540541"/>
            <a:ext cx="11283813" cy="468000"/>
          </a:xfrm>
        </p:spPr>
        <p:txBody>
          <a:bodyPr/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Marché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dégraffitage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498884" y="785017"/>
            <a:ext cx="10800000" cy="3960000"/>
          </a:xfrm>
        </p:spPr>
        <p:txBody>
          <a:bodyPr/>
          <a:lstStyle/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 </a:t>
            </a: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27143" t="11518" r="12116" b="10088"/>
          <a:stretch/>
        </p:blipFill>
        <p:spPr>
          <a:xfrm>
            <a:off x="2554159" y="1008541"/>
            <a:ext cx="7107202" cy="515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0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BE5F20F-7C0F-472F-8E4F-BBF9FBD5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conseil de quartier 4 avril 2024</a:t>
            </a: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BCBAE0E-7B9E-4A30-A1B3-90841ED8F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23" y="540541"/>
            <a:ext cx="11283813" cy="468000"/>
          </a:xfrm>
        </p:spPr>
        <p:txBody>
          <a:bodyPr/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Intervention du prestataire sur les mobiliers depuis le début d’année 2024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498884" y="785017"/>
            <a:ext cx="10800000" cy="3960000"/>
          </a:xfrm>
        </p:spPr>
        <p:txBody>
          <a:bodyPr/>
          <a:lstStyle/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 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22411" r="77576" b="41190"/>
          <a:stretch/>
        </p:blipFill>
        <p:spPr>
          <a:xfrm>
            <a:off x="5248038" y="1473364"/>
            <a:ext cx="2126854" cy="19409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43116" t="37422" r="25608" b="18368"/>
          <a:stretch/>
        </p:blipFill>
        <p:spPr>
          <a:xfrm>
            <a:off x="6770531" y="1545459"/>
            <a:ext cx="4815979" cy="3827417"/>
          </a:xfrm>
          <a:prstGeom prst="rect">
            <a:avLst/>
          </a:prstGeom>
        </p:spPr>
      </p:pic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BA87EF96-4A6E-449A-86E2-35755484A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1086" y="2081397"/>
            <a:ext cx="4624750" cy="3291479"/>
          </a:xfrm>
        </p:spPr>
        <p:txBody>
          <a:bodyPr/>
          <a:lstStyle/>
          <a:p>
            <a:r>
              <a:rPr lang="fr-FR" sz="1800" dirty="0" smtClean="0">
                <a:solidFill>
                  <a:schemeClr val="accent1"/>
                </a:solidFill>
              </a:rPr>
              <a:t> </a:t>
            </a:r>
            <a:r>
              <a:rPr lang="fr-FR" dirty="0" smtClean="0"/>
              <a:t>Graffitis </a:t>
            </a:r>
            <a:r>
              <a:rPr lang="fr-FR" dirty="0"/>
              <a:t>et </a:t>
            </a:r>
            <a:r>
              <a:rPr lang="fr-FR" dirty="0" smtClean="0"/>
              <a:t>autocollants sur mobilier de la Ville </a:t>
            </a:r>
            <a:r>
              <a:rPr lang="fr-FR" sz="1600" dirty="0" smtClean="0"/>
              <a:t>de Paris et des opérateurs/concessionnaires (GRDF, </a:t>
            </a:r>
            <a:r>
              <a:rPr lang="fr-FR" sz="1600" dirty="0" err="1" smtClean="0"/>
              <a:t>Enedis</a:t>
            </a:r>
            <a:r>
              <a:rPr lang="fr-FR" sz="1600" dirty="0" smtClean="0"/>
              <a:t>, Orange..) </a:t>
            </a:r>
          </a:p>
          <a:p>
            <a:endParaRPr lang="fr-FR" sz="1800" b="1" dirty="0" smtClean="0">
              <a:solidFill>
                <a:schemeClr val="accent1"/>
              </a:solidFill>
            </a:endParaRPr>
          </a:p>
          <a:p>
            <a:r>
              <a:rPr lang="fr-FR" sz="1800" b="1" dirty="0" smtClean="0">
                <a:solidFill>
                  <a:srgbClr val="071F32"/>
                </a:solidFill>
              </a:rPr>
              <a:t>Déclenchement des interventions: </a:t>
            </a:r>
          </a:p>
          <a:p>
            <a:r>
              <a:rPr lang="fr-FR" sz="1600" dirty="0" smtClean="0"/>
              <a:t>Traitement annuel rue par rue selon un planning trimestriel </a:t>
            </a:r>
            <a:endParaRPr lang="fr-FR" sz="1600" dirty="0"/>
          </a:p>
          <a:p>
            <a:pPr>
              <a:lnSpc>
                <a:spcPct val="150000"/>
              </a:lnSpc>
            </a:pPr>
            <a:endParaRPr lang="fr-FR" sz="1800" dirty="0" smtClean="0"/>
          </a:p>
          <a:p>
            <a:pPr>
              <a:lnSpc>
                <a:spcPct val="150000"/>
              </a:lnSpc>
            </a:pPr>
            <a:endParaRPr lang="fr-FR" sz="1800" dirty="0" smtClean="0"/>
          </a:p>
          <a:p>
            <a:pPr>
              <a:lnSpc>
                <a:spcPct val="150000"/>
              </a:lnSpc>
            </a:pPr>
            <a:endParaRPr lang="fr-FR" sz="1800" b="1" dirty="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391576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BE5F20F-7C0F-472F-8E4F-BBF9FBD5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conseil de quartier 4 avril 2024</a:t>
            </a: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BCBAE0E-7B9E-4A30-A1B3-90841ED8F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23" y="540541"/>
            <a:ext cx="11283813" cy="468000"/>
          </a:xfrm>
        </p:spPr>
        <p:txBody>
          <a:bodyPr/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Marché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dégraffitage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498884" y="785017"/>
            <a:ext cx="10800000" cy="3960000"/>
          </a:xfrm>
        </p:spPr>
        <p:txBody>
          <a:bodyPr/>
          <a:lstStyle/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 </a:t>
            </a:r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92331" y="1436914"/>
            <a:ext cx="1060655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Interventions 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hors forfait :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Enlèvement de graffitis en urgence (tags injurieux, demande Mairie)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Enlèvement des Graffitis sur Rideaux métalliques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Enlèvement des Graffitis en hauteur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Remise en propreté des mobiliers hors marché: boites aux lettres, mobilier RATP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etc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Remise en propreté des mobiliers hors tour annuel </a:t>
            </a:r>
          </a:p>
        </p:txBody>
      </p:sp>
    </p:spTree>
    <p:extLst>
      <p:ext uri="{BB962C8B-B14F-4D97-AF65-F5344CB8AC3E}">
        <p14:creationId xmlns:p14="http://schemas.microsoft.com/office/powerpoint/2010/main" val="270874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BE5F20F-7C0F-472F-8E4F-BBF9FBD5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conseil de quartier 4 avril 2024</a:t>
            </a: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BCBAE0E-7B9E-4A30-A1B3-90841ED8F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23" y="540541"/>
            <a:ext cx="11283813" cy="468000"/>
          </a:xfrm>
        </p:spPr>
        <p:txBody>
          <a:bodyPr/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Marché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dégraffitage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– nombre d’anomalies traitées par le prestataire depuis le 1</a:t>
            </a:r>
            <a:r>
              <a:rPr lang="fr-FR" baseline="30000" dirty="0" smtClean="0">
                <a:solidFill>
                  <a:schemeClr val="accent2">
                    <a:lumMod val="75000"/>
                  </a:schemeClr>
                </a:solidFill>
              </a:rPr>
              <a:t>er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janvier 2024 : 4420 signalements DMR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498884" y="785017"/>
            <a:ext cx="10800000" cy="3960000"/>
          </a:xfrm>
        </p:spPr>
        <p:txBody>
          <a:bodyPr/>
          <a:lstStyle/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 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15350" r="20481" b="6546"/>
          <a:stretch/>
        </p:blipFill>
        <p:spPr>
          <a:xfrm>
            <a:off x="1867988" y="1560841"/>
            <a:ext cx="8281852" cy="457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5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ateliers</a:t>
            </a:r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2179608" y="1937979"/>
            <a:ext cx="7953554" cy="1121434"/>
          </a:xfrm>
          <a:prstGeom prst="roundRect">
            <a:avLst/>
          </a:prstGeom>
          <a:noFill/>
          <a:ln w="76200">
            <a:solidFill>
              <a:srgbClr val="4B76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30415" y="1975092"/>
            <a:ext cx="6958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 smtClean="0"/>
              <a:t>Deux ateliers de diagnostic sur cartes </a:t>
            </a:r>
          </a:p>
          <a:p>
            <a:pPr algn="ctr"/>
            <a:r>
              <a:rPr lang="fr-FR" sz="3000" dirty="0" smtClean="0"/>
              <a:t>Deux temps de 30 minutes</a:t>
            </a:r>
            <a:endParaRPr lang="fr-FR" sz="30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701615" y="4152181"/>
            <a:ext cx="5026325" cy="2122098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096000" y="4152181"/>
            <a:ext cx="5026325" cy="2122098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000664" y="4399472"/>
            <a:ext cx="46755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Végétalisons notre quartier :</a:t>
            </a:r>
          </a:p>
          <a:p>
            <a:pPr marL="285750" indent="-285750">
              <a:buFontTx/>
              <a:buChar char="-"/>
            </a:pPr>
            <a:r>
              <a:rPr lang="fr-FR" sz="2400" dirty="0" smtClean="0"/>
              <a:t>Présentation du permis de végétaliser ;</a:t>
            </a:r>
          </a:p>
          <a:p>
            <a:pPr marL="285750" indent="-285750">
              <a:buFontTx/>
              <a:buChar char="-"/>
            </a:pPr>
            <a:r>
              <a:rPr lang="fr-FR" sz="2400" dirty="0" smtClean="0"/>
              <a:t>Proposition de lieux à végétaliser.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156385" y="4284452"/>
            <a:ext cx="46755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De nouveaux murs pour accueillir des fresques:</a:t>
            </a:r>
          </a:p>
          <a:p>
            <a:pPr marL="342900" indent="-342900">
              <a:buFontTx/>
              <a:buChar char="-"/>
            </a:pPr>
            <a:r>
              <a:rPr lang="fr-FR" sz="2400" dirty="0" smtClean="0"/>
              <a:t>Présentation du collectif Les 3 Murs ;</a:t>
            </a:r>
          </a:p>
          <a:p>
            <a:pPr marL="342900" indent="-342900">
              <a:buFontTx/>
              <a:buChar char="-"/>
            </a:pPr>
            <a:r>
              <a:rPr lang="fr-FR" sz="2400" dirty="0" smtClean="0"/>
              <a:t>Priorisation de murs à </a:t>
            </a:r>
            <a:r>
              <a:rPr lang="fr-FR" sz="2400" dirty="0" err="1" smtClean="0"/>
              <a:t>fresquer</a:t>
            </a:r>
            <a:r>
              <a:rPr lang="fr-FR" sz="2400" dirty="0" smtClean="0"/>
              <a:t>. </a:t>
            </a:r>
            <a:endParaRPr lang="fr-FR" sz="2400" dirty="0"/>
          </a:p>
        </p:txBody>
      </p:sp>
      <p:cxnSp>
        <p:nvCxnSpPr>
          <p:cNvPr id="13" name="Connecteur droit avec flèche 12"/>
          <p:cNvCxnSpPr>
            <a:stCxn id="3" idx="2"/>
          </p:cNvCxnSpPr>
          <p:nvPr/>
        </p:nvCxnSpPr>
        <p:spPr>
          <a:xfrm>
            <a:off x="6156385" y="3059413"/>
            <a:ext cx="2096219" cy="1006414"/>
          </a:xfrm>
          <a:prstGeom prst="straightConnector1">
            <a:avLst/>
          </a:prstGeom>
          <a:ln w="76200">
            <a:solidFill>
              <a:srgbClr val="4B76AA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3" idx="2"/>
          </p:cNvCxnSpPr>
          <p:nvPr/>
        </p:nvCxnSpPr>
        <p:spPr>
          <a:xfrm flipH="1">
            <a:off x="3559834" y="3059413"/>
            <a:ext cx="2596551" cy="1006414"/>
          </a:xfrm>
          <a:prstGeom prst="straightConnector1">
            <a:avLst/>
          </a:prstGeom>
          <a:ln w="76200">
            <a:solidFill>
              <a:srgbClr val="4B76AA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886" y="-217289"/>
            <a:ext cx="1475052" cy="103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4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principes des ateliers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254" y="1690688"/>
            <a:ext cx="5725491" cy="406156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886" y="-217289"/>
            <a:ext cx="1475052" cy="103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6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Montserrat" panose="00000500000000000000" pitchFamily="50" charset="0"/>
              </a:rPr>
              <a:t>Ordre du jour</a:t>
            </a:r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Montserrat" panose="00000500000000000000" pitchFamily="50" charset="0"/>
              </a:rPr>
              <a:t>Présentation de « Bien dans mon jardin! »</a:t>
            </a:r>
          </a:p>
          <a:p>
            <a:r>
              <a:rPr lang="fr-FR" dirty="0" smtClean="0">
                <a:latin typeface="Montserrat" panose="00000500000000000000" pitchFamily="50" charset="0"/>
              </a:rPr>
              <a:t>Présentation des dispositifs de propreté dans votre quartier</a:t>
            </a:r>
          </a:p>
          <a:p>
            <a:r>
              <a:rPr lang="fr-FR" dirty="0" smtClean="0">
                <a:latin typeface="Montserrat" panose="00000500000000000000" pitchFamily="50" charset="0"/>
              </a:rPr>
              <a:t>Ateliers :</a:t>
            </a:r>
          </a:p>
          <a:p>
            <a:pPr lvl="1"/>
            <a:r>
              <a:rPr lang="fr-FR" dirty="0" smtClean="0">
                <a:latin typeface="Montserrat" panose="00000500000000000000" pitchFamily="50" charset="0"/>
              </a:rPr>
              <a:t>Végétalisons ensemble notre quartier ! </a:t>
            </a:r>
          </a:p>
          <a:p>
            <a:pPr lvl="1"/>
            <a:r>
              <a:rPr lang="fr-FR" dirty="0" smtClean="0">
                <a:latin typeface="Montserrat" panose="00000500000000000000" pitchFamily="50" charset="0"/>
              </a:rPr>
              <a:t>De nouveaux murs pour accueillir des fresques </a:t>
            </a:r>
          </a:p>
          <a:p>
            <a:r>
              <a:rPr lang="fr-FR" dirty="0" smtClean="0">
                <a:latin typeface="Montserrat" panose="00000500000000000000" pitchFamily="50" charset="0"/>
              </a:rPr>
              <a:t>Restitution des ateliers</a:t>
            </a:r>
          </a:p>
          <a:p>
            <a:r>
              <a:rPr lang="fr-FR" dirty="0" smtClean="0">
                <a:latin typeface="Montserrat" panose="00000500000000000000" pitchFamily="50" charset="0"/>
              </a:rPr>
              <a:t>Conclusion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886" y="-217289"/>
            <a:ext cx="1475052" cy="103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3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Restitution des ateliers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1200052"/>
            <a:ext cx="8003256" cy="5657947"/>
          </a:xfrm>
        </p:spPr>
      </p:pic>
    </p:spTree>
    <p:extLst>
      <p:ext uri="{BB962C8B-B14F-4D97-AF65-F5344CB8AC3E}">
        <p14:creationId xmlns:p14="http://schemas.microsoft.com/office/powerpoint/2010/main" val="143755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MERCI !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459456"/>
          </a:xfrm>
        </p:spPr>
        <p:txBody>
          <a:bodyPr>
            <a:normAutofit/>
          </a:bodyPr>
          <a:lstStyle/>
          <a:p>
            <a:r>
              <a:rPr lang="fr-FR" i="1" dirty="0" smtClean="0"/>
              <a:t>Le compte rendu de la plénière sera disponible sur le site des conseils de quartier du 10</a:t>
            </a:r>
            <a:r>
              <a:rPr lang="fr-FR" i="1" baseline="30000" dirty="0" smtClean="0"/>
              <a:t>e</a:t>
            </a:r>
            <a:r>
              <a:rPr lang="fr-FR" i="1" dirty="0" smtClean="0"/>
              <a:t> : </a:t>
            </a:r>
            <a:r>
              <a:rPr lang="fr-FR" i="1" dirty="0" smtClean="0">
                <a:hlinkClick r:id="rId2"/>
              </a:rPr>
              <a:t>www.conseilsdequartierparis10.fr</a:t>
            </a:r>
            <a:r>
              <a:rPr lang="fr-FR" i="1" dirty="0" smtClean="0"/>
              <a:t> </a:t>
            </a:r>
          </a:p>
          <a:p>
            <a:endParaRPr lang="fr-FR" i="1" dirty="0"/>
          </a:p>
          <a:p>
            <a:r>
              <a:rPr lang="fr-FR" i="1" dirty="0" smtClean="0"/>
              <a:t>N’oubliez pas de vous inscrire pour restez informé des actualités de votre quartier ! </a:t>
            </a:r>
            <a:endParaRPr lang="fr-FR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438" y="150858"/>
            <a:ext cx="3563692" cy="251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FF7E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3888066"/>
            <a:ext cx="3817767" cy="296993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368" y="0"/>
            <a:ext cx="6325865" cy="24302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15500" y="1"/>
            <a:ext cx="2551899" cy="131433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02834" y="4132733"/>
            <a:ext cx="2381823" cy="215763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7167000" y="1423116"/>
            <a:ext cx="5025813" cy="5435600"/>
            <a:chOff x="5375250" y="1067337"/>
            <a:chExt cx="3769360" cy="407670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75250" y="1898924"/>
              <a:ext cx="3768749" cy="32445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47425" y="1067337"/>
              <a:ext cx="1214573" cy="1103512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3367" y="281467"/>
            <a:ext cx="5432667" cy="500496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1117600" y="2434167"/>
            <a:ext cx="14020800" cy="445421"/>
          </a:xfrm>
          <a:prstGeom prst="rect">
            <a:avLst/>
          </a:prstGeom>
        </p:spPr>
        <p:txBody>
          <a:bodyPr vert="horz" wrap="square" lIns="0" tIns="14393" rIns="0" bIns="0" rtlCol="0">
            <a:spAutoFit/>
          </a:bodyPr>
          <a:lstStyle/>
          <a:p>
            <a:pPr marL="1518035" marR="6773" indent="-1501949">
              <a:lnSpc>
                <a:spcPct val="100299"/>
              </a:lnSpc>
              <a:spcBef>
                <a:spcPts val="113"/>
              </a:spcBef>
            </a:pPr>
            <a:r>
              <a:rPr spc="53" dirty="0"/>
              <a:t>Bien</a:t>
            </a:r>
            <a:r>
              <a:rPr spc="27" dirty="0"/>
              <a:t> </a:t>
            </a:r>
            <a:r>
              <a:rPr spc="93" dirty="0"/>
              <a:t>dans</a:t>
            </a:r>
            <a:r>
              <a:rPr spc="33" dirty="0"/>
              <a:t> </a:t>
            </a:r>
            <a:r>
              <a:rPr spc="113" dirty="0"/>
              <a:t>mon</a:t>
            </a:r>
            <a:r>
              <a:rPr spc="33" dirty="0"/>
              <a:t> </a:t>
            </a:r>
            <a:r>
              <a:rPr spc="120" dirty="0"/>
              <a:t>Jardin </a:t>
            </a:r>
            <a:r>
              <a:rPr spc="-1247" dirty="0"/>
              <a:t> </a:t>
            </a:r>
            <a:r>
              <a:rPr spc="180" dirty="0"/>
              <a:t>25</a:t>
            </a:r>
            <a:r>
              <a:rPr spc="47" dirty="0"/>
              <a:t> </a:t>
            </a:r>
            <a:r>
              <a:rPr spc="80" dirty="0"/>
              <a:t>mai</a:t>
            </a:r>
            <a:r>
              <a:rPr spc="53" dirty="0"/>
              <a:t> </a:t>
            </a:r>
            <a:r>
              <a:rPr spc="313" dirty="0"/>
              <a:t>2024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786661" y="4338923"/>
            <a:ext cx="4620260" cy="116356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>
              <a:spcBef>
                <a:spcPts val="133"/>
              </a:spcBef>
            </a:pPr>
            <a:r>
              <a:rPr sz="3067" b="1" spc="33" dirty="0">
                <a:solidFill>
                  <a:srgbClr val="002060"/>
                </a:solidFill>
                <a:latin typeface="Palatino Linotype"/>
                <a:cs typeface="Palatino Linotype"/>
              </a:rPr>
              <a:t>La</a:t>
            </a:r>
            <a:r>
              <a:rPr sz="3067" b="1" spc="7" dirty="0">
                <a:solidFill>
                  <a:srgbClr val="002060"/>
                </a:solidFill>
                <a:latin typeface="Palatino Linotype"/>
                <a:cs typeface="Palatino Linotype"/>
              </a:rPr>
              <a:t> </a:t>
            </a:r>
            <a:r>
              <a:rPr sz="3067" b="1" spc="60" dirty="0">
                <a:solidFill>
                  <a:srgbClr val="002060"/>
                </a:solidFill>
                <a:latin typeface="Palatino Linotype"/>
                <a:cs typeface="Palatino Linotype"/>
              </a:rPr>
              <a:t>Résidence</a:t>
            </a:r>
            <a:r>
              <a:rPr sz="3067" b="1" spc="13" dirty="0">
                <a:solidFill>
                  <a:srgbClr val="002060"/>
                </a:solidFill>
                <a:latin typeface="Palatino Linotype"/>
                <a:cs typeface="Palatino Linotype"/>
              </a:rPr>
              <a:t> </a:t>
            </a:r>
            <a:r>
              <a:rPr sz="3067" b="1" spc="-13" dirty="0">
                <a:solidFill>
                  <a:srgbClr val="002060"/>
                </a:solidFill>
                <a:latin typeface="Palatino Linotype"/>
                <a:cs typeface="Palatino Linotype"/>
              </a:rPr>
              <a:t>du</a:t>
            </a:r>
            <a:r>
              <a:rPr sz="3067" b="1" spc="13" dirty="0">
                <a:solidFill>
                  <a:srgbClr val="002060"/>
                </a:solidFill>
                <a:latin typeface="Palatino Linotype"/>
                <a:cs typeface="Palatino Linotype"/>
              </a:rPr>
              <a:t> </a:t>
            </a:r>
            <a:r>
              <a:rPr sz="3067" b="1" spc="7" dirty="0">
                <a:solidFill>
                  <a:srgbClr val="002060"/>
                </a:solidFill>
                <a:latin typeface="Palatino Linotype"/>
                <a:cs typeface="Palatino Linotype"/>
              </a:rPr>
              <a:t>Durable</a:t>
            </a:r>
            <a:endParaRPr sz="3067">
              <a:latin typeface="Palatino Linotype"/>
              <a:cs typeface="Palatino Linotype"/>
            </a:endParaRPr>
          </a:p>
          <a:p>
            <a:pPr algn="ctr">
              <a:spcBef>
                <a:spcPts val="2727"/>
              </a:spcBef>
            </a:pPr>
            <a:r>
              <a:rPr sz="2133" i="1" spc="-60" dirty="0">
                <a:solidFill>
                  <a:srgbClr val="002060"/>
                </a:solidFill>
                <a:latin typeface="Georgia"/>
                <a:cs typeface="Georgia"/>
              </a:rPr>
              <a:t>Jeudi</a:t>
            </a:r>
            <a:r>
              <a:rPr sz="2133" i="1" spc="13" dirty="0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sz="2133" i="1" spc="-87" dirty="0">
                <a:solidFill>
                  <a:srgbClr val="002060"/>
                </a:solidFill>
                <a:latin typeface="Georgia"/>
                <a:cs typeface="Georgia"/>
              </a:rPr>
              <a:t>4</a:t>
            </a:r>
            <a:r>
              <a:rPr sz="2133" i="1" spc="20" dirty="0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sz="2133" i="1" spc="-13" dirty="0">
                <a:solidFill>
                  <a:srgbClr val="002060"/>
                </a:solidFill>
                <a:latin typeface="Georgia"/>
                <a:cs typeface="Georgia"/>
              </a:rPr>
              <a:t>avril</a:t>
            </a:r>
            <a:r>
              <a:rPr sz="2133" i="1" spc="20" dirty="0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sz="2133" i="1" spc="-67" dirty="0">
                <a:solidFill>
                  <a:srgbClr val="002060"/>
                </a:solidFill>
                <a:latin typeface="Georgia"/>
                <a:cs typeface="Georgia"/>
              </a:rPr>
              <a:t>2024</a:t>
            </a:r>
            <a:endParaRPr sz="2133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17358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6500" y="262330"/>
            <a:ext cx="3843867" cy="612198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3867" spc="-13" dirty="0">
                <a:solidFill>
                  <a:srgbClr val="FFFFFF"/>
                </a:solidFill>
                <a:latin typeface="Roboto Lt"/>
                <a:cs typeface="Roboto Lt"/>
              </a:rPr>
              <a:t>Équipe</a:t>
            </a:r>
            <a:r>
              <a:rPr sz="3867" spc="-53" dirty="0">
                <a:solidFill>
                  <a:srgbClr val="FFFFFF"/>
                </a:solidFill>
                <a:latin typeface="Roboto Lt"/>
                <a:cs typeface="Roboto Lt"/>
              </a:rPr>
              <a:t> </a:t>
            </a:r>
            <a:r>
              <a:rPr sz="3867" dirty="0">
                <a:solidFill>
                  <a:srgbClr val="FFFFFF"/>
                </a:solidFill>
                <a:latin typeface="Roboto Lt"/>
                <a:cs typeface="Roboto Lt"/>
              </a:rPr>
              <a:t>et</a:t>
            </a:r>
            <a:r>
              <a:rPr sz="3867" spc="-47" dirty="0">
                <a:solidFill>
                  <a:srgbClr val="FFFFFF"/>
                </a:solidFill>
                <a:latin typeface="Roboto Lt"/>
                <a:cs typeface="Roboto Lt"/>
              </a:rPr>
              <a:t> </a:t>
            </a:r>
            <a:r>
              <a:rPr sz="3867" spc="-27" dirty="0">
                <a:solidFill>
                  <a:srgbClr val="FFFFFF"/>
                </a:solidFill>
                <a:latin typeface="Roboto Lt"/>
                <a:cs typeface="Roboto Lt"/>
              </a:rPr>
              <a:t>constat</a:t>
            </a:r>
            <a:endParaRPr sz="3867">
              <a:latin typeface="Roboto Lt"/>
              <a:cs typeface="Roboto L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49143" y="99142"/>
            <a:ext cx="7982373" cy="941493"/>
            <a:chOff x="486857" y="74356"/>
            <a:chExt cx="5986780" cy="706120"/>
          </a:xfrm>
        </p:grpSpPr>
        <p:sp>
          <p:nvSpPr>
            <p:cNvPr id="4" name="object 4"/>
            <p:cNvSpPr/>
            <p:nvPr/>
          </p:nvSpPr>
          <p:spPr>
            <a:xfrm>
              <a:off x="501145" y="74356"/>
              <a:ext cx="0" cy="706120"/>
            </a:xfrm>
            <a:custGeom>
              <a:avLst/>
              <a:gdLst/>
              <a:ahLst/>
              <a:cxnLst/>
              <a:rect l="l" t="t" r="r" b="b"/>
              <a:pathLst>
                <a:path h="706120">
                  <a:moveTo>
                    <a:pt x="0" y="0"/>
                  </a:moveTo>
                  <a:lnTo>
                    <a:pt x="0" y="705599"/>
                  </a:lnTo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88910" y="305950"/>
              <a:ext cx="284633" cy="26789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690353" y="368975"/>
            <a:ext cx="307424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20" dirty="0">
                <a:solidFill>
                  <a:srgbClr val="FFFFFF"/>
                </a:solidFill>
                <a:latin typeface="Roboto Lt"/>
                <a:cs typeface="Roboto Lt"/>
              </a:rPr>
              <a:t>Jardin</a:t>
            </a:r>
            <a:r>
              <a:rPr sz="2400" spc="-27" dirty="0">
                <a:solidFill>
                  <a:srgbClr val="FFFFFF"/>
                </a:solidFill>
                <a:latin typeface="Roboto Lt"/>
                <a:cs typeface="Roboto Lt"/>
              </a:rPr>
              <a:t> </a:t>
            </a:r>
            <a:r>
              <a:rPr sz="2400" spc="-7" dirty="0">
                <a:solidFill>
                  <a:srgbClr val="FFFFFF"/>
                </a:solidFill>
                <a:latin typeface="Roboto Lt"/>
                <a:cs typeface="Roboto Lt"/>
              </a:rPr>
              <a:t>Marielle</a:t>
            </a:r>
            <a:r>
              <a:rPr sz="2400" spc="-20" dirty="0">
                <a:solidFill>
                  <a:srgbClr val="FFFFFF"/>
                </a:solidFill>
                <a:latin typeface="Roboto Lt"/>
                <a:cs typeface="Roboto Lt"/>
              </a:rPr>
              <a:t> Franco</a:t>
            </a:r>
            <a:endParaRPr sz="2400">
              <a:latin typeface="Roboto Lt"/>
              <a:cs typeface="Roboto L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15415" y="1343683"/>
            <a:ext cx="6778413" cy="397545"/>
          </a:xfrm>
          <a:prstGeom prst="rect">
            <a:avLst/>
          </a:prstGeom>
          <a:solidFill>
            <a:srgbClr val="F1AEC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3"/>
              </a:lnSpc>
            </a:pPr>
            <a:r>
              <a:rPr sz="2667" b="1" spc="33" dirty="0">
                <a:solidFill>
                  <a:srgbClr val="FFFFFF"/>
                </a:solidFill>
                <a:latin typeface="Palatino Linotype"/>
                <a:cs typeface="Palatino Linotype"/>
              </a:rPr>
              <a:t>Marielle </a:t>
            </a:r>
            <a:r>
              <a:rPr sz="2667" b="1" spc="93" dirty="0">
                <a:solidFill>
                  <a:srgbClr val="FFFFFF"/>
                </a:solidFill>
                <a:latin typeface="Palatino Linotype"/>
                <a:cs typeface="Palatino Linotype"/>
              </a:rPr>
              <a:t>Franco</a:t>
            </a:r>
            <a:r>
              <a:rPr sz="2667" b="1" spc="33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667" b="1" dirty="0">
                <a:solidFill>
                  <a:srgbClr val="FFFFFF"/>
                </a:solidFill>
                <a:latin typeface="Palatino Linotype"/>
                <a:cs typeface="Palatino Linotype"/>
              </a:rPr>
              <a:t>:</a:t>
            </a:r>
            <a:r>
              <a:rPr sz="2667" b="1" spc="33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667" b="1" spc="-33" dirty="0">
                <a:solidFill>
                  <a:srgbClr val="FFFFFF"/>
                </a:solidFill>
                <a:latin typeface="Palatino Linotype"/>
                <a:cs typeface="Palatino Linotype"/>
              </a:rPr>
              <a:t>Un</a:t>
            </a:r>
            <a:r>
              <a:rPr sz="2667" b="1" spc="33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667" b="1" spc="60" dirty="0">
                <a:solidFill>
                  <a:srgbClr val="FFFFFF"/>
                </a:solidFill>
                <a:latin typeface="Palatino Linotype"/>
                <a:cs typeface="Palatino Linotype"/>
              </a:rPr>
              <a:t>Jardin</a:t>
            </a:r>
            <a:r>
              <a:rPr sz="2667" b="1" spc="33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667" b="1" spc="60" dirty="0">
                <a:solidFill>
                  <a:srgbClr val="FFFFFF"/>
                </a:solidFill>
                <a:latin typeface="Palatino Linotype"/>
                <a:cs typeface="Palatino Linotype"/>
              </a:rPr>
              <a:t>pour</a:t>
            </a:r>
            <a:r>
              <a:rPr sz="2667" b="1" spc="4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667" b="1" spc="87" dirty="0">
                <a:solidFill>
                  <a:srgbClr val="FFFFFF"/>
                </a:solidFill>
                <a:latin typeface="Palatino Linotype"/>
                <a:cs typeface="Palatino Linotype"/>
              </a:rPr>
              <a:t>tous.tes</a:t>
            </a:r>
            <a:r>
              <a:rPr sz="2667" b="1" spc="33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667" b="1" spc="-53" dirty="0">
                <a:solidFill>
                  <a:srgbClr val="FFFFFF"/>
                </a:solidFill>
                <a:latin typeface="Palatino Linotype"/>
                <a:cs typeface="Palatino Linotype"/>
              </a:rPr>
              <a:t>!</a:t>
            </a:r>
            <a:endParaRPr sz="2667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0966" y="2278833"/>
            <a:ext cx="9181253" cy="4351020"/>
          </a:xfrm>
          <a:custGeom>
            <a:avLst/>
            <a:gdLst/>
            <a:ahLst/>
            <a:cxnLst/>
            <a:rect l="l" t="t" r="r" b="b"/>
            <a:pathLst>
              <a:path w="6885940" h="3263265">
                <a:moveTo>
                  <a:pt x="0" y="0"/>
                </a:moveTo>
                <a:lnTo>
                  <a:pt x="6885599" y="0"/>
                </a:lnTo>
                <a:lnTo>
                  <a:pt x="6885599" y="3263099"/>
                </a:lnTo>
                <a:lnTo>
                  <a:pt x="0" y="32630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BB69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348333" y="2368072"/>
            <a:ext cx="8547100" cy="208946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b="1" spc="-33" dirty="0">
                <a:latin typeface="Palatino Linotype"/>
                <a:cs typeface="Palatino Linotype"/>
              </a:rPr>
              <a:t>Qui</a:t>
            </a:r>
            <a:r>
              <a:rPr sz="1600" b="1" spc="-20" dirty="0">
                <a:latin typeface="Palatino Linotype"/>
                <a:cs typeface="Palatino Linotype"/>
              </a:rPr>
              <a:t> </a:t>
            </a:r>
            <a:r>
              <a:rPr sz="1600" b="1" spc="60" dirty="0">
                <a:latin typeface="Palatino Linotype"/>
                <a:cs typeface="Palatino Linotype"/>
              </a:rPr>
              <a:t>sommes-nous</a:t>
            </a:r>
            <a:r>
              <a:rPr sz="1600" b="1" spc="-20" dirty="0">
                <a:latin typeface="Palatino Linotype"/>
                <a:cs typeface="Palatino Linotype"/>
              </a:rPr>
              <a:t> </a:t>
            </a:r>
            <a:r>
              <a:rPr sz="1600" b="1" spc="93" dirty="0">
                <a:latin typeface="Palatino Linotype"/>
                <a:cs typeface="Palatino Linotype"/>
              </a:rPr>
              <a:t>?</a:t>
            </a:r>
            <a:endParaRPr sz="1600">
              <a:latin typeface="Palatino Linotype"/>
              <a:cs typeface="Palatino Linotype"/>
            </a:endParaRPr>
          </a:p>
          <a:p>
            <a:pPr marL="16933" marR="6773">
              <a:lnSpc>
                <a:spcPct val="114999"/>
              </a:lnSpc>
              <a:spcBef>
                <a:spcPts val="1600"/>
              </a:spcBef>
            </a:pPr>
            <a:r>
              <a:rPr sz="1600" spc="-20" dirty="0">
                <a:latin typeface="Georgia"/>
                <a:cs typeface="Georgia"/>
              </a:rPr>
              <a:t>"Bien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27" dirty="0">
                <a:latin typeface="Georgia"/>
                <a:cs typeface="Georgia"/>
              </a:rPr>
              <a:t>dans</a:t>
            </a:r>
            <a:r>
              <a:rPr sz="1600" spc="47" dirty="0">
                <a:latin typeface="Georgia"/>
                <a:cs typeface="Georgia"/>
              </a:rPr>
              <a:t> </a:t>
            </a:r>
            <a:r>
              <a:rPr sz="1600" spc="40" dirty="0">
                <a:latin typeface="Georgia"/>
                <a:cs typeface="Georgia"/>
              </a:rPr>
              <a:t>mon</a:t>
            </a:r>
            <a:r>
              <a:rPr sz="1600" spc="47" dirty="0">
                <a:latin typeface="Georgia"/>
                <a:cs typeface="Georgia"/>
              </a:rPr>
              <a:t> </a:t>
            </a:r>
            <a:r>
              <a:rPr sz="1600" spc="-13" dirty="0">
                <a:latin typeface="Georgia"/>
                <a:cs typeface="Georgia"/>
              </a:rPr>
              <a:t>jardin"</a:t>
            </a:r>
            <a:r>
              <a:rPr sz="1600" spc="47" dirty="0">
                <a:latin typeface="Georgia"/>
                <a:cs typeface="Georgia"/>
              </a:rPr>
              <a:t> </a:t>
            </a:r>
            <a:r>
              <a:rPr sz="1600" spc="53" dirty="0">
                <a:latin typeface="Georgia"/>
                <a:cs typeface="Georgia"/>
              </a:rPr>
              <a:t>c'est</a:t>
            </a:r>
            <a:r>
              <a:rPr sz="1600" spc="47" dirty="0">
                <a:latin typeface="Georgia"/>
                <a:cs typeface="Georgia"/>
              </a:rPr>
              <a:t> </a:t>
            </a:r>
            <a:r>
              <a:rPr sz="1600" spc="27" dirty="0">
                <a:latin typeface="Georgia"/>
                <a:cs typeface="Georgia"/>
              </a:rPr>
              <a:t>un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53" dirty="0">
                <a:latin typeface="Georgia"/>
                <a:cs typeface="Georgia"/>
              </a:rPr>
              <a:t>événement</a:t>
            </a:r>
            <a:r>
              <a:rPr sz="1600" spc="47" dirty="0">
                <a:latin typeface="Georgia"/>
                <a:cs typeface="Georgia"/>
              </a:rPr>
              <a:t> </a:t>
            </a:r>
            <a:r>
              <a:rPr sz="1600" spc="27" dirty="0">
                <a:latin typeface="Georgia"/>
                <a:cs typeface="Georgia"/>
              </a:rPr>
              <a:t>imaginé</a:t>
            </a:r>
            <a:r>
              <a:rPr sz="1600" spc="47" dirty="0">
                <a:latin typeface="Georgia"/>
                <a:cs typeface="Georgia"/>
              </a:rPr>
              <a:t> </a:t>
            </a:r>
            <a:r>
              <a:rPr sz="1600" spc="27" dirty="0">
                <a:latin typeface="Georgia"/>
                <a:cs typeface="Georgia"/>
              </a:rPr>
              <a:t>par</a:t>
            </a:r>
            <a:r>
              <a:rPr sz="1600" spc="47" dirty="0">
                <a:latin typeface="Georgia"/>
                <a:cs typeface="Georgia"/>
              </a:rPr>
              <a:t> </a:t>
            </a:r>
            <a:r>
              <a:rPr sz="1600" spc="33" dirty="0">
                <a:latin typeface="Georgia"/>
                <a:cs typeface="Georgia"/>
              </a:rPr>
              <a:t>trois</a:t>
            </a:r>
            <a:r>
              <a:rPr sz="1600" spc="47" dirty="0">
                <a:latin typeface="Georgia"/>
                <a:cs typeface="Georgia"/>
              </a:rPr>
              <a:t> </a:t>
            </a:r>
            <a:r>
              <a:rPr sz="1600" spc="53" dirty="0">
                <a:latin typeface="Georgia"/>
                <a:cs typeface="Georgia"/>
              </a:rPr>
              <a:t>structures</a:t>
            </a:r>
            <a:r>
              <a:rPr sz="1600" spc="47" dirty="0">
                <a:latin typeface="Georgia"/>
                <a:cs typeface="Georgia"/>
              </a:rPr>
              <a:t> </a:t>
            </a:r>
            <a:r>
              <a:rPr sz="1600" spc="60" dirty="0">
                <a:latin typeface="Georgia"/>
                <a:cs typeface="Georgia"/>
              </a:rPr>
              <a:t>de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-7" dirty="0">
                <a:latin typeface="Georgia"/>
                <a:cs typeface="Georgia"/>
              </a:rPr>
              <a:t>la</a:t>
            </a:r>
            <a:r>
              <a:rPr sz="1600" spc="47" dirty="0">
                <a:latin typeface="Georgia"/>
                <a:cs typeface="Georgia"/>
              </a:rPr>
              <a:t> </a:t>
            </a:r>
            <a:r>
              <a:rPr sz="1600" spc="33" dirty="0">
                <a:latin typeface="Georgia"/>
                <a:cs typeface="Georgia"/>
              </a:rPr>
              <a:t>Résidence</a:t>
            </a:r>
            <a:r>
              <a:rPr sz="1600" spc="47" dirty="0">
                <a:latin typeface="Georgia"/>
                <a:cs typeface="Georgia"/>
              </a:rPr>
              <a:t> </a:t>
            </a:r>
            <a:r>
              <a:rPr sz="1600" spc="33" dirty="0">
                <a:latin typeface="Georgia"/>
                <a:cs typeface="Georgia"/>
              </a:rPr>
              <a:t>du </a:t>
            </a:r>
            <a:r>
              <a:rPr sz="1600" spc="-367" dirty="0">
                <a:latin typeface="Georgia"/>
                <a:cs typeface="Georgia"/>
              </a:rPr>
              <a:t> </a:t>
            </a:r>
            <a:r>
              <a:rPr sz="1600" spc="13" dirty="0">
                <a:latin typeface="Georgia"/>
                <a:cs typeface="Georgia"/>
              </a:rPr>
              <a:t>Durable,</a:t>
            </a:r>
            <a:r>
              <a:rPr sz="1600" spc="33" dirty="0">
                <a:latin typeface="Georgia"/>
                <a:cs typeface="Georgia"/>
              </a:rPr>
              <a:t> </a:t>
            </a:r>
            <a:r>
              <a:rPr sz="1600" spc="67" dirty="0">
                <a:latin typeface="Georgia"/>
                <a:cs typeface="Georgia"/>
              </a:rPr>
              <a:t>espace</a:t>
            </a:r>
            <a:r>
              <a:rPr sz="1600" spc="40" dirty="0">
                <a:latin typeface="Georgia"/>
                <a:cs typeface="Georgia"/>
              </a:rPr>
              <a:t> dédié </a:t>
            </a:r>
            <a:r>
              <a:rPr sz="1600" spc="27" dirty="0">
                <a:latin typeface="Georgia"/>
                <a:cs typeface="Georgia"/>
              </a:rPr>
              <a:t>aux</a:t>
            </a:r>
            <a:r>
              <a:rPr sz="1600" spc="33" dirty="0">
                <a:latin typeface="Georgia"/>
                <a:cs typeface="Georgia"/>
              </a:rPr>
              <a:t> </a:t>
            </a:r>
            <a:r>
              <a:rPr sz="1600" spc="53" dirty="0">
                <a:latin typeface="Georgia"/>
                <a:cs typeface="Georgia"/>
              </a:rPr>
              <a:t>structures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60" dirty="0">
                <a:latin typeface="Georgia"/>
                <a:cs typeface="Georgia"/>
              </a:rPr>
              <a:t>de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-13" dirty="0">
                <a:latin typeface="Georgia"/>
                <a:cs typeface="Georgia"/>
              </a:rPr>
              <a:t>l'ESS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73" dirty="0">
                <a:latin typeface="Georgia"/>
                <a:cs typeface="Georgia"/>
              </a:rPr>
              <a:t>et</a:t>
            </a:r>
            <a:r>
              <a:rPr sz="1600" spc="33" dirty="0">
                <a:latin typeface="Georgia"/>
                <a:cs typeface="Georgia"/>
              </a:rPr>
              <a:t> </a:t>
            </a:r>
            <a:r>
              <a:rPr sz="1600" spc="13" dirty="0">
                <a:latin typeface="Georgia"/>
                <a:cs typeface="Georgia"/>
              </a:rPr>
              <a:t>à</a:t>
            </a:r>
            <a:r>
              <a:rPr sz="1600" spc="40" dirty="0">
                <a:latin typeface="Georgia"/>
                <a:cs typeface="Georgia"/>
              </a:rPr>
              <a:t> impact lancé </a:t>
            </a:r>
            <a:r>
              <a:rPr sz="1600" spc="27" dirty="0">
                <a:latin typeface="Georgia"/>
                <a:cs typeface="Georgia"/>
              </a:rPr>
              <a:t>par</a:t>
            </a:r>
            <a:r>
              <a:rPr sz="1600" spc="33" dirty="0">
                <a:latin typeface="Georgia"/>
                <a:cs typeface="Georgia"/>
              </a:rPr>
              <a:t> </a:t>
            </a:r>
            <a:r>
              <a:rPr sz="1600" spc="-7" dirty="0">
                <a:latin typeface="Georgia"/>
                <a:cs typeface="Georgia"/>
              </a:rPr>
              <a:t>la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13" dirty="0">
                <a:latin typeface="Georgia"/>
                <a:cs typeface="Georgia"/>
              </a:rPr>
              <a:t>Mairie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33" dirty="0">
                <a:latin typeface="Georgia"/>
                <a:cs typeface="Georgia"/>
              </a:rPr>
              <a:t>du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20" dirty="0">
                <a:latin typeface="Georgia"/>
                <a:cs typeface="Georgia"/>
              </a:rPr>
              <a:t>10ème </a:t>
            </a:r>
            <a:r>
              <a:rPr sz="1600" spc="27" dirty="0">
                <a:latin typeface="Georgia"/>
                <a:cs typeface="Georgia"/>
              </a:rPr>
              <a:t> </a:t>
            </a:r>
            <a:r>
              <a:rPr sz="1600" spc="33" dirty="0">
                <a:latin typeface="Georgia"/>
                <a:cs typeface="Georgia"/>
              </a:rPr>
              <a:t>arrondissement.</a:t>
            </a:r>
            <a:endParaRPr sz="1600">
              <a:latin typeface="Georgia"/>
              <a:cs typeface="Georgia"/>
            </a:endParaRPr>
          </a:p>
          <a:p>
            <a:pPr marL="16933" marR="90591">
              <a:lnSpc>
                <a:spcPct val="114999"/>
              </a:lnSpc>
              <a:spcBef>
                <a:spcPts val="1600"/>
              </a:spcBef>
            </a:pPr>
            <a:r>
              <a:rPr sz="1600" spc="40" dirty="0">
                <a:latin typeface="Georgia"/>
                <a:cs typeface="Georgia"/>
              </a:rPr>
              <a:t>Notre</a:t>
            </a:r>
            <a:r>
              <a:rPr sz="1600" spc="33" dirty="0">
                <a:latin typeface="Georgia"/>
                <a:cs typeface="Georgia"/>
              </a:rPr>
              <a:t> projet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67" dirty="0">
                <a:latin typeface="Georgia"/>
                <a:cs typeface="Georgia"/>
              </a:rPr>
              <a:t>est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53" dirty="0">
                <a:latin typeface="Georgia"/>
                <a:cs typeface="Georgia"/>
              </a:rPr>
              <a:t>soutenu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27" dirty="0">
                <a:latin typeface="Georgia"/>
                <a:cs typeface="Georgia"/>
              </a:rPr>
              <a:t>par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-7" dirty="0">
                <a:latin typeface="Georgia"/>
                <a:cs typeface="Georgia"/>
              </a:rPr>
              <a:t>la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13" dirty="0">
                <a:latin typeface="Georgia"/>
                <a:cs typeface="Georgia"/>
              </a:rPr>
              <a:t>Mairie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33" dirty="0">
                <a:latin typeface="Georgia"/>
                <a:cs typeface="Georgia"/>
              </a:rPr>
              <a:t>du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13" dirty="0">
                <a:latin typeface="Georgia"/>
                <a:cs typeface="Georgia"/>
              </a:rPr>
              <a:t>10ème,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7" dirty="0">
                <a:latin typeface="Georgia"/>
                <a:cs typeface="Georgia"/>
              </a:rPr>
              <a:t>ainsi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47" dirty="0">
                <a:latin typeface="Georgia"/>
                <a:cs typeface="Georgia"/>
              </a:rPr>
              <a:t>que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La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-7" dirty="0">
                <a:latin typeface="Georgia"/>
                <a:cs typeface="Georgia"/>
              </a:rPr>
              <a:t>Ville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60" dirty="0">
                <a:latin typeface="Georgia"/>
                <a:cs typeface="Georgia"/>
              </a:rPr>
              <a:t>de</a:t>
            </a:r>
            <a:r>
              <a:rPr sz="1600" spc="33" dirty="0">
                <a:latin typeface="Georgia"/>
                <a:cs typeface="Georgia"/>
              </a:rPr>
              <a:t> </a:t>
            </a:r>
            <a:r>
              <a:rPr sz="1600" spc="7" dirty="0">
                <a:latin typeface="Georgia"/>
                <a:cs typeface="Georgia"/>
              </a:rPr>
              <a:t>Paris,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33" dirty="0">
                <a:latin typeface="Georgia"/>
                <a:cs typeface="Georgia"/>
              </a:rPr>
              <a:t>Les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33" dirty="0">
                <a:latin typeface="Georgia"/>
                <a:cs typeface="Georgia"/>
              </a:rPr>
              <a:t>Canaux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73" dirty="0">
                <a:latin typeface="Georgia"/>
                <a:cs typeface="Georgia"/>
              </a:rPr>
              <a:t>et </a:t>
            </a:r>
            <a:r>
              <a:rPr sz="1600" spc="-367" dirty="0">
                <a:latin typeface="Georgia"/>
                <a:cs typeface="Georgia"/>
              </a:rPr>
              <a:t> </a:t>
            </a:r>
            <a:r>
              <a:rPr sz="1600" spc="-7" dirty="0">
                <a:latin typeface="Georgia"/>
                <a:cs typeface="Georgia"/>
              </a:rPr>
              <a:t>CITEO.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8332" y="5143785"/>
            <a:ext cx="8915400" cy="131796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b="1" spc="47" dirty="0">
                <a:latin typeface="Palatino Linotype"/>
                <a:cs typeface="Palatino Linotype"/>
              </a:rPr>
              <a:t>Constat</a:t>
            </a:r>
            <a:endParaRPr sz="1600">
              <a:latin typeface="Palatino Linotype"/>
              <a:cs typeface="Palatino Linotype"/>
            </a:endParaRPr>
          </a:p>
          <a:p>
            <a:pPr marL="16933" marR="6773">
              <a:lnSpc>
                <a:spcPct val="114999"/>
              </a:lnSpc>
              <a:spcBef>
                <a:spcPts val="1600"/>
              </a:spcBef>
            </a:pPr>
            <a:r>
              <a:rPr sz="1600" spc="20" dirty="0">
                <a:latin typeface="Georgia"/>
                <a:cs typeface="Georgia"/>
              </a:rPr>
              <a:t>Le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jardin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20" dirty="0">
                <a:latin typeface="Georgia"/>
                <a:cs typeface="Georgia"/>
              </a:rPr>
              <a:t>Marielle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20" dirty="0">
                <a:latin typeface="Georgia"/>
                <a:cs typeface="Georgia"/>
              </a:rPr>
              <a:t>Franco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13" dirty="0">
                <a:latin typeface="Georgia"/>
                <a:cs typeface="Georgia"/>
              </a:rPr>
              <a:t>a</a:t>
            </a:r>
            <a:r>
              <a:rPr sz="1600" spc="47" dirty="0">
                <a:latin typeface="Georgia"/>
                <a:cs typeface="Georgia"/>
              </a:rPr>
              <a:t> </a:t>
            </a:r>
            <a:r>
              <a:rPr sz="1600" spc="80" dirty="0">
                <a:latin typeface="Georgia"/>
                <a:cs typeface="Georgia"/>
              </a:rPr>
              <a:t>été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47" dirty="0">
                <a:latin typeface="Georgia"/>
                <a:cs typeface="Georgia"/>
              </a:rPr>
              <a:t>ouvert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13" dirty="0">
                <a:latin typeface="Georgia"/>
                <a:cs typeface="Georgia"/>
              </a:rPr>
              <a:t>à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13" dirty="0">
                <a:latin typeface="Georgia"/>
                <a:cs typeface="Georgia"/>
              </a:rPr>
              <a:t>l’été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-40" dirty="0">
                <a:latin typeface="Georgia"/>
                <a:cs typeface="Georgia"/>
              </a:rPr>
              <a:t>2019.</a:t>
            </a:r>
            <a:r>
              <a:rPr sz="1600" spc="47" dirty="0">
                <a:latin typeface="Georgia"/>
                <a:cs typeface="Georgia"/>
              </a:rPr>
              <a:t> </a:t>
            </a:r>
            <a:r>
              <a:rPr sz="1600" spc="-60" dirty="0">
                <a:latin typeface="Georgia"/>
                <a:cs typeface="Georgia"/>
              </a:rPr>
              <a:t>Il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67" dirty="0">
                <a:latin typeface="Georgia"/>
                <a:cs typeface="Georgia"/>
              </a:rPr>
              <a:t>est</a:t>
            </a:r>
            <a:r>
              <a:rPr sz="1600" spc="33" dirty="0">
                <a:latin typeface="Georgia"/>
                <a:cs typeface="Georgia"/>
              </a:rPr>
              <a:t> </a:t>
            </a:r>
            <a:r>
              <a:rPr sz="1600" b="1" spc="27" dirty="0">
                <a:latin typeface="Palatino Linotype"/>
                <a:cs typeface="Palatino Linotype"/>
              </a:rPr>
              <a:t>un </a:t>
            </a:r>
            <a:r>
              <a:rPr sz="1600" b="1" spc="33" dirty="0">
                <a:latin typeface="Palatino Linotype"/>
                <a:cs typeface="Palatino Linotype"/>
              </a:rPr>
              <a:t>des</a:t>
            </a:r>
            <a:r>
              <a:rPr sz="1600" b="1" spc="27" dirty="0">
                <a:latin typeface="Palatino Linotype"/>
                <a:cs typeface="Palatino Linotype"/>
              </a:rPr>
              <a:t> </a:t>
            </a:r>
            <a:r>
              <a:rPr sz="1600" b="1" spc="80" dirty="0">
                <a:latin typeface="Palatino Linotype"/>
                <a:cs typeface="Palatino Linotype"/>
              </a:rPr>
              <a:t>rares</a:t>
            </a:r>
            <a:r>
              <a:rPr sz="1600" b="1" spc="33" dirty="0">
                <a:latin typeface="Palatino Linotype"/>
                <a:cs typeface="Palatino Linotype"/>
              </a:rPr>
              <a:t> </a:t>
            </a:r>
            <a:r>
              <a:rPr sz="1600" b="1" spc="53" dirty="0">
                <a:latin typeface="Palatino Linotype"/>
                <a:cs typeface="Palatino Linotype"/>
              </a:rPr>
              <a:t>espaces</a:t>
            </a:r>
            <a:r>
              <a:rPr sz="1600" b="1" spc="27" dirty="0">
                <a:latin typeface="Palatino Linotype"/>
                <a:cs typeface="Palatino Linotype"/>
              </a:rPr>
              <a:t> </a:t>
            </a:r>
            <a:r>
              <a:rPr sz="1600" b="1" spc="67" dirty="0">
                <a:latin typeface="Palatino Linotype"/>
                <a:cs typeface="Palatino Linotype"/>
              </a:rPr>
              <a:t>verts</a:t>
            </a:r>
            <a:r>
              <a:rPr sz="1600" b="1" spc="27" dirty="0">
                <a:latin typeface="Palatino Linotype"/>
                <a:cs typeface="Palatino Linotype"/>
              </a:rPr>
              <a:t> dans </a:t>
            </a:r>
            <a:r>
              <a:rPr sz="1600" b="1" spc="13" dirty="0">
                <a:latin typeface="Palatino Linotype"/>
                <a:cs typeface="Palatino Linotype"/>
              </a:rPr>
              <a:t>le</a:t>
            </a:r>
            <a:r>
              <a:rPr sz="1600" b="1" spc="33" dirty="0">
                <a:latin typeface="Palatino Linotype"/>
                <a:cs typeface="Palatino Linotype"/>
              </a:rPr>
              <a:t> </a:t>
            </a:r>
            <a:r>
              <a:rPr sz="1600" b="1" spc="40" dirty="0">
                <a:latin typeface="Palatino Linotype"/>
                <a:cs typeface="Palatino Linotype"/>
              </a:rPr>
              <a:t>10e </a:t>
            </a:r>
            <a:r>
              <a:rPr sz="1600" b="1" spc="-380" dirty="0">
                <a:latin typeface="Palatino Linotype"/>
                <a:cs typeface="Palatino Linotype"/>
              </a:rPr>
              <a:t> </a:t>
            </a:r>
            <a:r>
              <a:rPr sz="1600" spc="33" dirty="0">
                <a:latin typeface="Georgia"/>
                <a:cs typeface="Georgia"/>
              </a:rPr>
              <a:t>arrondissement. </a:t>
            </a:r>
            <a:r>
              <a:rPr sz="1600" spc="-60" dirty="0">
                <a:latin typeface="Georgia"/>
                <a:cs typeface="Georgia"/>
              </a:rPr>
              <a:t>Il </a:t>
            </a:r>
            <a:r>
              <a:rPr sz="1600" spc="67" dirty="0">
                <a:latin typeface="Georgia"/>
                <a:cs typeface="Georgia"/>
              </a:rPr>
              <a:t>est </a:t>
            </a:r>
            <a:r>
              <a:rPr sz="1600" spc="40" dirty="0">
                <a:latin typeface="Georgia"/>
                <a:cs typeface="Georgia"/>
              </a:rPr>
              <a:t>pourtant </a:t>
            </a:r>
            <a:r>
              <a:rPr sz="1600" b="1" spc="40" dirty="0">
                <a:latin typeface="Palatino Linotype"/>
                <a:cs typeface="Palatino Linotype"/>
              </a:rPr>
              <a:t>méconnu, </a:t>
            </a:r>
            <a:r>
              <a:rPr sz="1600" b="1" spc="93" dirty="0">
                <a:latin typeface="Palatino Linotype"/>
                <a:cs typeface="Palatino Linotype"/>
              </a:rPr>
              <a:t>et très </a:t>
            </a:r>
            <a:r>
              <a:rPr sz="1600" b="1" spc="13" dirty="0">
                <a:latin typeface="Palatino Linotype"/>
                <a:cs typeface="Palatino Linotype"/>
              </a:rPr>
              <a:t>peu </a:t>
            </a:r>
            <a:r>
              <a:rPr sz="1600" b="1" spc="40" dirty="0">
                <a:latin typeface="Palatino Linotype"/>
                <a:cs typeface="Palatino Linotype"/>
              </a:rPr>
              <a:t>fréquenté </a:t>
            </a:r>
            <a:r>
              <a:rPr sz="1600" b="1" spc="53" dirty="0">
                <a:latin typeface="Palatino Linotype"/>
                <a:cs typeface="Palatino Linotype"/>
              </a:rPr>
              <a:t>par </a:t>
            </a:r>
            <a:r>
              <a:rPr sz="1600" b="1" spc="27" dirty="0">
                <a:latin typeface="Palatino Linotype"/>
                <a:cs typeface="Palatino Linotype"/>
              </a:rPr>
              <a:t>les </a:t>
            </a:r>
            <a:r>
              <a:rPr sz="1600" b="1" spc="40" dirty="0">
                <a:latin typeface="Palatino Linotype"/>
                <a:cs typeface="Palatino Linotype"/>
              </a:rPr>
              <a:t>riverains </a:t>
            </a:r>
            <a:r>
              <a:rPr sz="1600" b="1" spc="93" dirty="0">
                <a:latin typeface="Palatino Linotype"/>
                <a:cs typeface="Palatino Linotype"/>
              </a:rPr>
              <a:t>et </a:t>
            </a:r>
            <a:r>
              <a:rPr sz="1600" b="1" spc="47" dirty="0">
                <a:latin typeface="Palatino Linotype"/>
                <a:cs typeface="Palatino Linotype"/>
              </a:rPr>
              <a:t>enfants </a:t>
            </a:r>
            <a:r>
              <a:rPr sz="1600" b="1" spc="53" dirty="0">
                <a:latin typeface="Palatino Linotype"/>
                <a:cs typeface="Palatino Linotype"/>
              </a:rPr>
              <a:t> </a:t>
            </a:r>
            <a:r>
              <a:rPr sz="1600" b="1" spc="-7" dirty="0">
                <a:latin typeface="Palatino Linotype"/>
                <a:cs typeface="Palatino Linotype"/>
              </a:rPr>
              <a:t>du</a:t>
            </a:r>
            <a:r>
              <a:rPr sz="1600" b="1" spc="20" dirty="0">
                <a:latin typeface="Palatino Linotype"/>
                <a:cs typeface="Palatino Linotype"/>
              </a:rPr>
              <a:t> </a:t>
            </a:r>
            <a:r>
              <a:rPr sz="1600" b="1" spc="40" dirty="0">
                <a:latin typeface="Palatino Linotype"/>
                <a:cs typeface="Palatino Linotype"/>
              </a:rPr>
              <a:t>quartier,</a:t>
            </a:r>
            <a:r>
              <a:rPr sz="1600" b="1" spc="20" dirty="0">
                <a:latin typeface="Palatino Linotype"/>
                <a:cs typeface="Palatino Linotype"/>
              </a:rPr>
              <a:t> </a:t>
            </a:r>
            <a:r>
              <a:rPr sz="1600" spc="33" dirty="0">
                <a:latin typeface="Georgia"/>
                <a:cs typeface="Georgia"/>
              </a:rPr>
              <a:t>sans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60" dirty="0">
                <a:latin typeface="Georgia"/>
                <a:cs typeface="Georgia"/>
              </a:rPr>
              <a:t>compter</a:t>
            </a:r>
            <a:r>
              <a:rPr sz="1600" spc="33" dirty="0">
                <a:latin typeface="Georgia"/>
                <a:cs typeface="Georgia"/>
              </a:rPr>
              <a:t> </a:t>
            </a:r>
            <a:r>
              <a:rPr sz="1600" spc="40" dirty="0">
                <a:latin typeface="Georgia"/>
                <a:cs typeface="Georgia"/>
              </a:rPr>
              <a:t>les</a:t>
            </a:r>
            <a:r>
              <a:rPr sz="1600" spc="33" dirty="0">
                <a:latin typeface="Georgia"/>
                <a:cs typeface="Georgia"/>
              </a:rPr>
              <a:t> </a:t>
            </a:r>
            <a:r>
              <a:rPr sz="1600" spc="40" dirty="0">
                <a:latin typeface="Georgia"/>
                <a:cs typeface="Georgia"/>
              </a:rPr>
              <a:t>voyageurs </a:t>
            </a:r>
            <a:r>
              <a:rPr sz="1600" spc="60" dirty="0">
                <a:latin typeface="Georgia"/>
                <a:cs typeface="Georgia"/>
              </a:rPr>
              <a:t>des</a:t>
            </a:r>
            <a:r>
              <a:rPr sz="1600" spc="33" dirty="0">
                <a:latin typeface="Georgia"/>
                <a:cs typeface="Georgia"/>
              </a:rPr>
              <a:t> gares, </a:t>
            </a:r>
            <a:r>
              <a:rPr sz="1600" spc="13" dirty="0">
                <a:latin typeface="Georgia"/>
                <a:cs typeface="Georgia"/>
              </a:rPr>
              <a:t>qui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53" dirty="0">
                <a:latin typeface="Georgia"/>
                <a:cs typeface="Georgia"/>
              </a:rPr>
              <a:t>ne</a:t>
            </a:r>
            <a:r>
              <a:rPr sz="1600" spc="33" dirty="0">
                <a:latin typeface="Georgia"/>
                <a:cs typeface="Georgia"/>
              </a:rPr>
              <a:t> </a:t>
            </a:r>
            <a:r>
              <a:rPr sz="1600" spc="27" dirty="0">
                <a:latin typeface="Georgia"/>
                <a:cs typeface="Georgia"/>
              </a:rPr>
              <a:t>s'y</a:t>
            </a:r>
            <a:r>
              <a:rPr sz="1600" spc="33" dirty="0">
                <a:latin typeface="Georgia"/>
                <a:cs typeface="Georgia"/>
              </a:rPr>
              <a:t> </a:t>
            </a:r>
            <a:r>
              <a:rPr sz="1600" spc="47" dirty="0">
                <a:latin typeface="Georgia"/>
                <a:cs typeface="Georgia"/>
              </a:rPr>
              <a:t>arrêtent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33" dirty="0">
                <a:latin typeface="Georgia"/>
                <a:cs typeface="Georgia"/>
              </a:rPr>
              <a:t>pas du </a:t>
            </a:r>
            <a:r>
              <a:rPr sz="1600" spc="40" dirty="0">
                <a:latin typeface="Georgia"/>
                <a:cs typeface="Georgia"/>
              </a:rPr>
              <a:t>tout.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431767" y="2089383"/>
            <a:ext cx="2766907" cy="4649893"/>
            <a:chOff x="7073825" y="1567037"/>
            <a:chExt cx="2075180" cy="348742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73825" y="1567037"/>
              <a:ext cx="1993974" cy="335795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632050" y="2752550"/>
              <a:ext cx="512445" cy="1097915"/>
            </a:xfrm>
            <a:custGeom>
              <a:avLst/>
              <a:gdLst/>
              <a:ahLst/>
              <a:cxnLst/>
              <a:rect l="l" t="t" r="r" b="b"/>
              <a:pathLst>
                <a:path w="512445" h="1097914">
                  <a:moveTo>
                    <a:pt x="512099" y="1097699"/>
                  </a:moveTo>
                  <a:lnTo>
                    <a:pt x="0" y="1097699"/>
                  </a:lnTo>
                  <a:lnTo>
                    <a:pt x="0" y="0"/>
                  </a:lnTo>
                  <a:lnTo>
                    <a:pt x="512099" y="0"/>
                  </a:lnTo>
                  <a:lnTo>
                    <a:pt x="512099" y="1097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8632050" y="2752550"/>
              <a:ext cx="512445" cy="1097915"/>
            </a:xfrm>
            <a:custGeom>
              <a:avLst/>
              <a:gdLst/>
              <a:ahLst/>
              <a:cxnLst/>
              <a:rect l="l" t="t" r="r" b="b"/>
              <a:pathLst>
                <a:path w="512445" h="1097914">
                  <a:moveTo>
                    <a:pt x="0" y="0"/>
                  </a:moveTo>
                  <a:lnTo>
                    <a:pt x="512099" y="0"/>
                  </a:lnTo>
                  <a:lnTo>
                    <a:pt x="512099" y="1097699"/>
                  </a:lnTo>
                  <a:lnTo>
                    <a:pt x="0" y="10976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8248400" y="3951524"/>
              <a:ext cx="830580" cy="1097915"/>
            </a:xfrm>
            <a:custGeom>
              <a:avLst/>
              <a:gdLst/>
              <a:ahLst/>
              <a:cxnLst/>
              <a:rect l="l" t="t" r="r" b="b"/>
              <a:pathLst>
                <a:path w="830579" h="1097914">
                  <a:moveTo>
                    <a:pt x="830399" y="1097699"/>
                  </a:moveTo>
                  <a:lnTo>
                    <a:pt x="0" y="1097699"/>
                  </a:lnTo>
                  <a:lnTo>
                    <a:pt x="0" y="0"/>
                  </a:lnTo>
                  <a:lnTo>
                    <a:pt x="830399" y="0"/>
                  </a:lnTo>
                  <a:lnTo>
                    <a:pt x="830399" y="1097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8400" y="3951524"/>
              <a:ext cx="830580" cy="1097915"/>
            </a:xfrm>
            <a:custGeom>
              <a:avLst/>
              <a:gdLst/>
              <a:ahLst/>
              <a:cxnLst/>
              <a:rect l="l" t="t" r="r" b="b"/>
              <a:pathLst>
                <a:path w="830579" h="1097914">
                  <a:moveTo>
                    <a:pt x="0" y="0"/>
                  </a:moveTo>
                  <a:lnTo>
                    <a:pt x="830399" y="0"/>
                  </a:lnTo>
                  <a:lnTo>
                    <a:pt x="830399" y="1097699"/>
                  </a:lnTo>
                  <a:lnTo>
                    <a:pt x="0" y="10976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2432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6501" y="262330"/>
            <a:ext cx="2735580" cy="612198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3867" spc="-593" dirty="0">
                <a:solidFill>
                  <a:srgbClr val="FFFFFF"/>
                </a:solidFill>
                <a:latin typeface="Roboto Lt"/>
                <a:cs typeface="Roboto Lt"/>
              </a:rPr>
              <a:t>L</a:t>
            </a:r>
            <a:r>
              <a:rPr sz="3867" spc="-380" dirty="0">
                <a:solidFill>
                  <a:srgbClr val="FFFFFF"/>
                </a:solidFill>
                <a:latin typeface="Roboto Lt"/>
                <a:cs typeface="Roboto Lt"/>
              </a:rPr>
              <a:t>’</a:t>
            </a:r>
            <a:r>
              <a:rPr sz="3867" spc="20" dirty="0">
                <a:solidFill>
                  <a:srgbClr val="FFFFFF"/>
                </a:solidFill>
                <a:latin typeface="Roboto Lt"/>
                <a:cs typeface="Roboto Lt"/>
              </a:rPr>
              <a:t>é</a:t>
            </a:r>
            <a:r>
              <a:rPr sz="3867" spc="-80" dirty="0">
                <a:solidFill>
                  <a:srgbClr val="FFFFFF"/>
                </a:solidFill>
                <a:latin typeface="Roboto Lt"/>
                <a:cs typeface="Roboto Lt"/>
              </a:rPr>
              <a:t>v</a:t>
            </a:r>
            <a:r>
              <a:rPr sz="3867" spc="-7" dirty="0">
                <a:solidFill>
                  <a:srgbClr val="FFFFFF"/>
                </a:solidFill>
                <a:latin typeface="Roboto Lt"/>
                <a:cs typeface="Roboto Lt"/>
              </a:rPr>
              <a:t>énement</a:t>
            </a:r>
            <a:endParaRPr sz="3867">
              <a:latin typeface="Roboto Lt"/>
              <a:cs typeface="Roboto L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49143" y="99142"/>
            <a:ext cx="7982373" cy="941493"/>
            <a:chOff x="486857" y="74356"/>
            <a:chExt cx="5986780" cy="706120"/>
          </a:xfrm>
        </p:grpSpPr>
        <p:sp>
          <p:nvSpPr>
            <p:cNvPr id="4" name="object 4"/>
            <p:cNvSpPr/>
            <p:nvPr/>
          </p:nvSpPr>
          <p:spPr>
            <a:xfrm>
              <a:off x="501145" y="74356"/>
              <a:ext cx="0" cy="706120"/>
            </a:xfrm>
            <a:custGeom>
              <a:avLst/>
              <a:gdLst/>
              <a:ahLst/>
              <a:cxnLst/>
              <a:rect l="l" t="t" r="r" b="b"/>
              <a:pathLst>
                <a:path h="706120">
                  <a:moveTo>
                    <a:pt x="0" y="0"/>
                  </a:moveTo>
                  <a:lnTo>
                    <a:pt x="0" y="705599"/>
                  </a:lnTo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88910" y="305950"/>
              <a:ext cx="284633" cy="26789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690353" y="368975"/>
            <a:ext cx="307424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20" dirty="0">
                <a:solidFill>
                  <a:srgbClr val="FFFFFF"/>
                </a:solidFill>
                <a:latin typeface="Roboto Lt"/>
                <a:cs typeface="Roboto Lt"/>
              </a:rPr>
              <a:t>Jardin</a:t>
            </a:r>
            <a:r>
              <a:rPr sz="2400" spc="-27" dirty="0">
                <a:solidFill>
                  <a:srgbClr val="FFFFFF"/>
                </a:solidFill>
                <a:latin typeface="Roboto Lt"/>
                <a:cs typeface="Roboto Lt"/>
              </a:rPr>
              <a:t> </a:t>
            </a:r>
            <a:r>
              <a:rPr sz="2400" spc="-7" dirty="0">
                <a:solidFill>
                  <a:srgbClr val="FFFFFF"/>
                </a:solidFill>
                <a:latin typeface="Roboto Lt"/>
                <a:cs typeface="Roboto Lt"/>
              </a:rPr>
              <a:t>Marielle</a:t>
            </a:r>
            <a:r>
              <a:rPr sz="2400" spc="-20" dirty="0">
                <a:solidFill>
                  <a:srgbClr val="FFFFFF"/>
                </a:solidFill>
                <a:latin typeface="Roboto Lt"/>
                <a:cs typeface="Roboto Lt"/>
              </a:rPr>
              <a:t> Franco</a:t>
            </a:r>
            <a:endParaRPr sz="2400">
              <a:latin typeface="Roboto Lt"/>
              <a:cs typeface="Roboto L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15415" y="1140483"/>
            <a:ext cx="6778413" cy="397545"/>
          </a:xfrm>
          <a:prstGeom prst="rect">
            <a:avLst/>
          </a:prstGeom>
          <a:solidFill>
            <a:srgbClr val="F1AEC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3"/>
              </a:lnSpc>
            </a:pPr>
            <a:r>
              <a:rPr sz="2667" b="1" spc="33" dirty="0">
                <a:solidFill>
                  <a:srgbClr val="FFFFFF"/>
                </a:solidFill>
                <a:latin typeface="Palatino Linotype"/>
                <a:cs typeface="Palatino Linotype"/>
              </a:rPr>
              <a:t>Marielle </a:t>
            </a:r>
            <a:r>
              <a:rPr sz="2667" b="1" spc="93" dirty="0">
                <a:solidFill>
                  <a:srgbClr val="FFFFFF"/>
                </a:solidFill>
                <a:latin typeface="Palatino Linotype"/>
                <a:cs typeface="Palatino Linotype"/>
              </a:rPr>
              <a:t>Franco</a:t>
            </a:r>
            <a:r>
              <a:rPr sz="2667" b="1" spc="33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667" b="1" dirty="0">
                <a:solidFill>
                  <a:srgbClr val="FFFFFF"/>
                </a:solidFill>
                <a:latin typeface="Palatino Linotype"/>
                <a:cs typeface="Palatino Linotype"/>
              </a:rPr>
              <a:t>:</a:t>
            </a:r>
            <a:r>
              <a:rPr sz="2667" b="1" spc="33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667" b="1" spc="-33" dirty="0">
                <a:solidFill>
                  <a:srgbClr val="FFFFFF"/>
                </a:solidFill>
                <a:latin typeface="Palatino Linotype"/>
                <a:cs typeface="Palatino Linotype"/>
              </a:rPr>
              <a:t>Un</a:t>
            </a:r>
            <a:r>
              <a:rPr sz="2667" b="1" spc="33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667" b="1" spc="60" dirty="0">
                <a:solidFill>
                  <a:srgbClr val="FFFFFF"/>
                </a:solidFill>
                <a:latin typeface="Palatino Linotype"/>
                <a:cs typeface="Palatino Linotype"/>
              </a:rPr>
              <a:t>Jardin</a:t>
            </a:r>
            <a:r>
              <a:rPr sz="2667" b="1" spc="33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667" b="1" spc="60" dirty="0">
                <a:solidFill>
                  <a:srgbClr val="FFFFFF"/>
                </a:solidFill>
                <a:latin typeface="Palatino Linotype"/>
                <a:cs typeface="Palatino Linotype"/>
              </a:rPr>
              <a:t>pour</a:t>
            </a:r>
            <a:r>
              <a:rPr sz="2667" b="1" spc="4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667" b="1" spc="87" dirty="0">
                <a:solidFill>
                  <a:srgbClr val="FFFFFF"/>
                </a:solidFill>
                <a:latin typeface="Palatino Linotype"/>
                <a:cs typeface="Palatino Linotype"/>
              </a:rPr>
              <a:t>tous.tes</a:t>
            </a:r>
            <a:r>
              <a:rPr sz="2667" b="1" spc="33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667" b="1" spc="-53" dirty="0">
                <a:solidFill>
                  <a:srgbClr val="FFFFFF"/>
                </a:solidFill>
                <a:latin typeface="Palatino Linotype"/>
                <a:cs typeface="Palatino Linotype"/>
              </a:rPr>
              <a:t>!</a:t>
            </a:r>
            <a:endParaRPr sz="2667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0966" y="1770834"/>
            <a:ext cx="8948420" cy="5087620"/>
          </a:xfrm>
          <a:custGeom>
            <a:avLst/>
            <a:gdLst/>
            <a:ahLst/>
            <a:cxnLst/>
            <a:rect l="l" t="t" r="r" b="b"/>
            <a:pathLst>
              <a:path w="6711315" h="3815715">
                <a:moveTo>
                  <a:pt x="0" y="0"/>
                </a:moveTo>
                <a:lnTo>
                  <a:pt x="6710999" y="0"/>
                </a:lnTo>
                <a:lnTo>
                  <a:pt x="6710999" y="3815374"/>
                </a:lnTo>
              </a:path>
              <a:path w="6711315" h="3815715">
                <a:moveTo>
                  <a:pt x="0" y="3815374"/>
                </a:moveTo>
                <a:lnTo>
                  <a:pt x="0" y="0"/>
                </a:lnTo>
              </a:path>
            </a:pathLst>
          </a:custGeom>
          <a:ln w="9524">
            <a:solidFill>
              <a:srgbClr val="5BB69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348332" y="1858041"/>
            <a:ext cx="8644467" cy="503058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000" b="1" spc="20" dirty="0">
                <a:latin typeface="Palatino Linotype"/>
                <a:cs typeface="Palatino Linotype"/>
              </a:rPr>
              <a:t>L'événement </a:t>
            </a:r>
            <a:r>
              <a:rPr sz="2000" b="1" dirty="0">
                <a:latin typeface="Palatino Linotype"/>
                <a:cs typeface="Palatino Linotype"/>
              </a:rPr>
              <a:t>:</a:t>
            </a:r>
            <a:r>
              <a:rPr sz="2000" b="1" spc="20" dirty="0">
                <a:latin typeface="Palatino Linotype"/>
                <a:cs typeface="Palatino Linotype"/>
              </a:rPr>
              <a:t> Bien</a:t>
            </a:r>
            <a:r>
              <a:rPr sz="2000" b="1" spc="27" dirty="0">
                <a:latin typeface="Palatino Linotype"/>
                <a:cs typeface="Palatino Linotype"/>
              </a:rPr>
              <a:t> </a:t>
            </a:r>
            <a:r>
              <a:rPr sz="2000" b="1" spc="33" dirty="0">
                <a:latin typeface="Palatino Linotype"/>
                <a:cs typeface="Palatino Linotype"/>
              </a:rPr>
              <a:t>dans</a:t>
            </a:r>
            <a:r>
              <a:rPr sz="2000" b="1" spc="20" dirty="0">
                <a:latin typeface="Palatino Linotype"/>
                <a:cs typeface="Palatino Linotype"/>
              </a:rPr>
              <a:t> </a:t>
            </a:r>
            <a:r>
              <a:rPr sz="2000" b="1" spc="40" dirty="0">
                <a:latin typeface="Palatino Linotype"/>
                <a:cs typeface="Palatino Linotype"/>
              </a:rPr>
              <a:t>mon</a:t>
            </a:r>
            <a:r>
              <a:rPr sz="2000" b="1" spc="27" dirty="0">
                <a:latin typeface="Palatino Linotype"/>
                <a:cs typeface="Palatino Linotype"/>
              </a:rPr>
              <a:t> jardin</a:t>
            </a:r>
            <a:r>
              <a:rPr sz="2000" b="1" spc="20" dirty="0">
                <a:latin typeface="Palatino Linotype"/>
                <a:cs typeface="Palatino Linotype"/>
              </a:rPr>
              <a:t> </a:t>
            </a:r>
            <a:r>
              <a:rPr sz="2000" b="1" spc="-40" dirty="0">
                <a:latin typeface="Palatino Linotype"/>
                <a:cs typeface="Palatino Linotype"/>
              </a:rPr>
              <a:t>!</a:t>
            </a:r>
            <a:r>
              <a:rPr sz="2000" b="1" spc="20" dirty="0">
                <a:latin typeface="Palatino Linotype"/>
                <a:cs typeface="Palatino Linotype"/>
              </a:rPr>
              <a:t> </a:t>
            </a:r>
            <a:r>
              <a:rPr sz="2000" b="1" spc="272" dirty="0">
                <a:latin typeface="Palatino Linotype"/>
                <a:cs typeface="Palatino Linotype"/>
              </a:rPr>
              <a:t>-</a:t>
            </a:r>
            <a:r>
              <a:rPr sz="2000" b="1" spc="27" dirty="0">
                <a:latin typeface="Palatino Linotype"/>
                <a:cs typeface="Palatino Linotype"/>
              </a:rPr>
              <a:t> </a:t>
            </a:r>
            <a:r>
              <a:rPr sz="2000" b="1" spc="13" dirty="0">
                <a:latin typeface="Palatino Linotype"/>
                <a:cs typeface="Palatino Linotype"/>
              </a:rPr>
              <a:t>Samedi</a:t>
            </a:r>
            <a:r>
              <a:rPr sz="2000" b="1" spc="20" dirty="0">
                <a:latin typeface="Palatino Linotype"/>
                <a:cs typeface="Palatino Linotype"/>
              </a:rPr>
              <a:t> </a:t>
            </a:r>
            <a:r>
              <a:rPr sz="2000" b="1" spc="67" dirty="0">
                <a:latin typeface="Palatino Linotype"/>
                <a:cs typeface="Palatino Linotype"/>
              </a:rPr>
              <a:t>25</a:t>
            </a:r>
            <a:r>
              <a:rPr sz="2000" b="1" spc="27" dirty="0">
                <a:latin typeface="Palatino Linotype"/>
                <a:cs typeface="Palatino Linotype"/>
              </a:rPr>
              <a:t> mai</a:t>
            </a:r>
            <a:r>
              <a:rPr sz="2000" b="1" spc="20" dirty="0">
                <a:latin typeface="Palatino Linotype"/>
                <a:cs typeface="Palatino Linotype"/>
              </a:rPr>
              <a:t> de </a:t>
            </a:r>
            <a:r>
              <a:rPr sz="2000" b="1" spc="-120" dirty="0">
                <a:latin typeface="Palatino Linotype"/>
                <a:cs typeface="Palatino Linotype"/>
              </a:rPr>
              <a:t>11h</a:t>
            </a:r>
            <a:r>
              <a:rPr sz="2000" b="1" spc="27" dirty="0">
                <a:latin typeface="Palatino Linotype"/>
                <a:cs typeface="Palatino Linotype"/>
              </a:rPr>
              <a:t> </a:t>
            </a:r>
            <a:r>
              <a:rPr sz="2000" b="1" spc="47" dirty="0">
                <a:latin typeface="Palatino Linotype"/>
                <a:cs typeface="Palatino Linotype"/>
              </a:rPr>
              <a:t>à</a:t>
            </a:r>
            <a:r>
              <a:rPr sz="2000" b="1" spc="20" dirty="0">
                <a:latin typeface="Palatino Linotype"/>
                <a:cs typeface="Palatino Linotype"/>
              </a:rPr>
              <a:t> </a:t>
            </a:r>
            <a:r>
              <a:rPr sz="2000" b="1" spc="-80" dirty="0">
                <a:latin typeface="Palatino Linotype"/>
                <a:cs typeface="Palatino Linotype"/>
              </a:rPr>
              <a:t>17h</a:t>
            </a:r>
            <a:endParaRPr sz="2000">
              <a:latin typeface="Palatino Linotype"/>
              <a:cs typeface="Palatino Linotype"/>
            </a:endParaRPr>
          </a:p>
          <a:p>
            <a:pPr marL="16933" marR="6773">
              <a:lnSpc>
                <a:spcPct val="114999"/>
              </a:lnSpc>
              <a:spcBef>
                <a:spcPts val="1713"/>
              </a:spcBef>
            </a:pPr>
            <a:r>
              <a:rPr sz="1467" spc="27" dirty="0">
                <a:latin typeface="Georgia"/>
                <a:cs typeface="Georgia"/>
              </a:rPr>
              <a:t>Nous</a:t>
            </a:r>
            <a:r>
              <a:rPr sz="1467" spc="33" dirty="0">
                <a:latin typeface="Georgia"/>
                <a:cs typeface="Georgia"/>
              </a:rPr>
              <a:t> lançons </a:t>
            </a:r>
            <a:r>
              <a:rPr sz="1467" spc="-7" dirty="0">
                <a:latin typeface="Georgia"/>
                <a:cs typeface="Georgia"/>
              </a:rPr>
              <a:t>la</a:t>
            </a:r>
            <a:r>
              <a:rPr sz="1467" spc="33" dirty="0">
                <a:latin typeface="Georgia"/>
                <a:cs typeface="Georgia"/>
              </a:rPr>
              <a:t> </a:t>
            </a:r>
            <a:r>
              <a:rPr sz="1467" spc="7" dirty="0">
                <a:latin typeface="Georgia"/>
                <a:cs typeface="Georgia"/>
              </a:rPr>
              <a:t>1er</a:t>
            </a:r>
            <a:r>
              <a:rPr sz="1467" spc="40" dirty="0">
                <a:latin typeface="Georgia"/>
                <a:cs typeface="Georgia"/>
              </a:rPr>
              <a:t> </a:t>
            </a:r>
            <a:r>
              <a:rPr sz="1467" spc="33" dirty="0">
                <a:latin typeface="Georgia"/>
                <a:cs typeface="Georgia"/>
              </a:rPr>
              <a:t>édition </a:t>
            </a:r>
            <a:r>
              <a:rPr sz="1467" spc="60" dirty="0">
                <a:latin typeface="Georgia"/>
                <a:cs typeface="Georgia"/>
              </a:rPr>
              <a:t>de</a:t>
            </a:r>
            <a:r>
              <a:rPr sz="1467" spc="33" dirty="0">
                <a:latin typeface="Georgia"/>
                <a:cs typeface="Georgia"/>
              </a:rPr>
              <a:t> l'événement </a:t>
            </a:r>
            <a:r>
              <a:rPr sz="1467" spc="-13" dirty="0">
                <a:latin typeface="Georgia"/>
                <a:cs typeface="Georgia"/>
              </a:rPr>
              <a:t>"Bien</a:t>
            </a:r>
            <a:r>
              <a:rPr sz="1467" spc="40" dirty="0">
                <a:latin typeface="Georgia"/>
                <a:cs typeface="Georgia"/>
              </a:rPr>
              <a:t> </a:t>
            </a:r>
            <a:r>
              <a:rPr sz="1467" spc="27" dirty="0">
                <a:latin typeface="Georgia"/>
                <a:cs typeface="Georgia"/>
              </a:rPr>
              <a:t>dans</a:t>
            </a:r>
            <a:r>
              <a:rPr sz="1467" spc="33" dirty="0">
                <a:latin typeface="Georgia"/>
                <a:cs typeface="Georgia"/>
              </a:rPr>
              <a:t> mon </a:t>
            </a:r>
            <a:r>
              <a:rPr sz="1467" spc="-40" dirty="0">
                <a:latin typeface="Georgia"/>
                <a:cs typeface="Georgia"/>
              </a:rPr>
              <a:t>jardin".</a:t>
            </a:r>
            <a:r>
              <a:rPr sz="1467" dirty="0">
                <a:latin typeface="Georgia"/>
                <a:cs typeface="Georgia"/>
              </a:rPr>
              <a:t> </a:t>
            </a:r>
            <a:r>
              <a:rPr sz="1467" b="1" spc="-13" dirty="0">
                <a:solidFill>
                  <a:srgbClr val="5DBB92"/>
                </a:solidFill>
                <a:latin typeface="Palatino Linotype"/>
                <a:cs typeface="Palatino Linotype"/>
              </a:rPr>
              <a:t>L'objectif</a:t>
            </a:r>
            <a:r>
              <a:rPr sz="1467" b="1" spc="20" dirty="0">
                <a:solidFill>
                  <a:srgbClr val="5DBB92"/>
                </a:solidFill>
                <a:latin typeface="Palatino Linotype"/>
                <a:cs typeface="Palatino Linotype"/>
              </a:rPr>
              <a:t> </a:t>
            </a:r>
            <a:r>
              <a:rPr sz="1467" b="1" spc="13" dirty="0">
                <a:solidFill>
                  <a:srgbClr val="5DBB92"/>
                </a:solidFill>
                <a:latin typeface="Palatino Linotype"/>
                <a:cs typeface="Palatino Linotype"/>
              </a:rPr>
              <a:t>de</a:t>
            </a:r>
            <a:r>
              <a:rPr sz="1467" b="1" spc="27" dirty="0">
                <a:solidFill>
                  <a:srgbClr val="5DBB92"/>
                </a:solidFill>
                <a:latin typeface="Palatino Linotype"/>
                <a:cs typeface="Palatino Linotype"/>
              </a:rPr>
              <a:t> </a:t>
            </a:r>
            <a:r>
              <a:rPr sz="1467" b="1" spc="87" dirty="0">
                <a:solidFill>
                  <a:srgbClr val="5DBB92"/>
                </a:solidFill>
                <a:latin typeface="Palatino Linotype"/>
                <a:cs typeface="Palatino Linotype"/>
              </a:rPr>
              <a:t>cette</a:t>
            </a:r>
            <a:r>
              <a:rPr sz="1467" b="1" spc="20" dirty="0">
                <a:solidFill>
                  <a:srgbClr val="5DBB92"/>
                </a:solidFill>
                <a:latin typeface="Palatino Linotype"/>
                <a:cs typeface="Palatino Linotype"/>
              </a:rPr>
              <a:t> </a:t>
            </a:r>
            <a:r>
              <a:rPr sz="1467" b="1" spc="33" dirty="0">
                <a:solidFill>
                  <a:srgbClr val="5DBB92"/>
                </a:solidFill>
                <a:latin typeface="Palatino Linotype"/>
                <a:cs typeface="Palatino Linotype"/>
              </a:rPr>
              <a:t>journée</a:t>
            </a:r>
            <a:r>
              <a:rPr sz="1467" b="1" spc="20" dirty="0">
                <a:solidFill>
                  <a:srgbClr val="5DBB92"/>
                </a:solidFill>
                <a:latin typeface="Palatino Linotype"/>
                <a:cs typeface="Palatino Linotype"/>
              </a:rPr>
              <a:t> </a:t>
            </a:r>
            <a:r>
              <a:rPr sz="1467" b="1" spc="73" dirty="0">
                <a:solidFill>
                  <a:srgbClr val="5DBB92"/>
                </a:solidFill>
                <a:latin typeface="Palatino Linotype"/>
                <a:cs typeface="Palatino Linotype"/>
              </a:rPr>
              <a:t>est</a:t>
            </a:r>
            <a:r>
              <a:rPr sz="1467" b="1" spc="20" dirty="0">
                <a:solidFill>
                  <a:srgbClr val="5DBB92"/>
                </a:solidFill>
                <a:latin typeface="Palatino Linotype"/>
                <a:cs typeface="Palatino Linotype"/>
              </a:rPr>
              <a:t> </a:t>
            </a:r>
            <a:r>
              <a:rPr sz="1467" b="1" spc="13" dirty="0">
                <a:solidFill>
                  <a:srgbClr val="5DBB92"/>
                </a:solidFill>
                <a:latin typeface="Palatino Linotype"/>
                <a:cs typeface="Palatino Linotype"/>
              </a:rPr>
              <a:t>de </a:t>
            </a:r>
            <a:r>
              <a:rPr sz="1467" b="1" spc="-347" dirty="0">
                <a:solidFill>
                  <a:srgbClr val="5DBB92"/>
                </a:solidFill>
                <a:latin typeface="Palatino Linotype"/>
                <a:cs typeface="Palatino Linotype"/>
              </a:rPr>
              <a:t> </a:t>
            </a:r>
            <a:r>
              <a:rPr sz="1467" b="1" spc="33" dirty="0">
                <a:solidFill>
                  <a:srgbClr val="5DBB92"/>
                </a:solidFill>
                <a:latin typeface="Palatino Linotype"/>
                <a:cs typeface="Palatino Linotype"/>
              </a:rPr>
              <a:t>faire</a:t>
            </a:r>
            <a:r>
              <a:rPr sz="1467" b="1" spc="13" dirty="0">
                <a:solidFill>
                  <a:srgbClr val="5DBB92"/>
                </a:solidFill>
                <a:latin typeface="Palatino Linotype"/>
                <a:cs typeface="Palatino Linotype"/>
              </a:rPr>
              <a:t> </a:t>
            </a:r>
            <a:r>
              <a:rPr sz="1467" b="1" spc="53" dirty="0">
                <a:solidFill>
                  <a:srgbClr val="5DBB92"/>
                </a:solidFill>
                <a:latin typeface="Palatino Linotype"/>
                <a:cs typeface="Palatino Linotype"/>
              </a:rPr>
              <a:t>connaître</a:t>
            </a:r>
            <a:r>
              <a:rPr sz="1467" b="1" spc="20" dirty="0">
                <a:solidFill>
                  <a:srgbClr val="5DBB92"/>
                </a:solidFill>
                <a:latin typeface="Palatino Linotype"/>
                <a:cs typeface="Palatino Linotype"/>
              </a:rPr>
              <a:t> </a:t>
            </a:r>
            <a:r>
              <a:rPr sz="1467" b="1" spc="7" dirty="0">
                <a:solidFill>
                  <a:srgbClr val="5DBB92"/>
                </a:solidFill>
                <a:latin typeface="Palatino Linotype"/>
                <a:cs typeface="Palatino Linotype"/>
              </a:rPr>
              <a:t>le</a:t>
            </a:r>
            <a:r>
              <a:rPr sz="1467" b="1" spc="13" dirty="0">
                <a:solidFill>
                  <a:srgbClr val="5DBB92"/>
                </a:solidFill>
                <a:latin typeface="Palatino Linotype"/>
                <a:cs typeface="Palatino Linotype"/>
              </a:rPr>
              <a:t> jardin</a:t>
            </a:r>
            <a:r>
              <a:rPr sz="1467" b="1" spc="20" dirty="0">
                <a:solidFill>
                  <a:srgbClr val="5DBB92"/>
                </a:solidFill>
                <a:latin typeface="Palatino Linotype"/>
                <a:cs typeface="Palatino Linotype"/>
              </a:rPr>
              <a:t> </a:t>
            </a:r>
            <a:r>
              <a:rPr sz="1467" b="1" spc="53" dirty="0">
                <a:solidFill>
                  <a:srgbClr val="5DBB92"/>
                </a:solidFill>
                <a:latin typeface="Palatino Linotype"/>
                <a:cs typeface="Palatino Linotype"/>
              </a:rPr>
              <a:t>comme</a:t>
            </a:r>
            <a:r>
              <a:rPr sz="1467" b="1" spc="13" dirty="0">
                <a:solidFill>
                  <a:srgbClr val="5DBB92"/>
                </a:solidFill>
                <a:latin typeface="Palatino Linotype"/>
                <a:cs typeface="Palatino Linotype"/>
              </a:rPr>
              <a:t> </a:t>
            </a:r>
            <a:r>
              <a:rPr sz="1467" b="1" spc="20" dirty="0">
                <a:solidFill>
                  <a:srgbClr val="5DBB92"/>
                </a:solidFill>
                <a:latin typeface="Palatino Linotype"/>
                <a:cs typeface="Palatino Linotype"/>
              </a:rPr>
              <a:t>un </a:t>
            </a:r>
            <a:r>
              <a:rPr sz="1467" b="1" spc="47" dirty="0">
                <a:solidFill>
                  <a:srgbClr val="5DBB92"/>
                </a:solidFill>
                <a:latin typeface="Palatino Linotype"/>
                <a:cs typeface="Palatino Linotype"/>
              </a:rPr>
              <a:t>espace</a:t>
            </a:r>
            <a:r>
              <a:rPr sz="1467" b="1" spc="13" dirty="0">
                <a:solidFill>
                  <a:srgbClr val="5DBB92"/>
                </a:solidFill>
                <a:latin typeface="Palatino Linotype"/>
                <a:cs typeface="Palatino Linotype"/>
              </a:rPr>
              <a:t> de</a:t>
            </a:r>
            <a:r>
              <a:rPr sz="1467" b="1" spc="20" dirty="0">
                <a:solidFill>
                  <a:srgbClr val="5DBB92"/>
                </a:solidFill>
                <a:latin typeface="Palatino Linotype"/>
                <a:cs typeface="Palatino Linotype"/>
              </a:rPr>
              <a:t> </a:t>
            </a:r>
            <a:r>
              <a:rPr sz="1467" b="1" spc="60" dirty="0">
                <a:solidFill>
                  <a:srgbClr val="5DBB92"/>
                </a:solidFill>
                <a:latin typeface="Palatino Linotype"/>
                <a:cs typeface="Palatino Linotype"/>
              </a:rPr>
              <a:t>rencontre,</a:t>
            </a:r>
            <a:r>
              <a:rPr sz="1467" b="1" spc="13" dirty="0">
                <a:solidFill>
                  <a:srgbClr val="5DBB92"/>
                </a:solidFill>
                <a:latin typeface="Palatino Linotype"/>
                <a:cs typeface="Palatino Linotype"/>
              </a:rPr>
              <a:t> de</a:t>
            </a:r>
            <a:r>
              <a:rPr sz="1467" b="1" spc="20" dirty="0">
                <a:solidFill>
                  <a:srgbClr val="5DBB92"/>
                </a:solidFill>
                <a:latin typeface="Palatino Linotype"/>
                <a:cs typeface="Palatino Linotype"/>
              </a:rPr>
              <a:t> </a:t>
            </a:r>
            <a:r>
              <a:rPr sz="1467" b="1" spc="53" dirty="0">
                <a:solidFill>
                  <a:srgbClr val="5DBB92"/>
                </a:solidFill>
                <a:latin typeface="Palatino Linotype"/>
                <a:cs typeface="Palatino Linotype"/>
              </a:rPr>
              <a:t>détente</a:t>
            </a:r>
            <a:r>
              <a:rPr sz="1467" b="1" spc="20" dirty="0">
                <a:solidFill>
                  <a:srgbClr val="5DBB92"/>
                </a:solidFill>
                <a:latin typeface="Palatino Linotype"/>
                <a:cs typeface="Palatino Linotype"/>
              </a:rPr>
              <a:t> </a:t>
            </a:r>
            <a:r>
              <a:rPr sz="1467" b="1" spc="80" dirty="0">
                <a:solidFill>
                  <a:srgbClr val="5DBB92"/>
                </a:solidFill>
                <a:latin typeface="Palatino Linotype"/>
                <a:cs typeface="Palatino Linotype"/>
              </a:rPr>
              <a:t>et</a:t>
            </a:r>
            <a:r>
              <a:rPr sz="1467" b="1" spc="13" dirty="0">
                <a:solidFill>
                  <a:srgbClr val="5DBB92"/>
                </a:solidFill>
                <a:latin typeface="Palatino Linotype"/>
                <a:cs typeface="Palatino Linotype"/>
              </a:rPr>
              <a:t> de</a:t>
            </a:r>
            <a:r>
              <a:rPr sz="1467" b="1" spc="20" dirty="0">
                <a:solidFill>
                  <a:srgbClr val="5DBB92"/>
                </a:solidFill>
                <a:latin typeface="Palatino Linotype"/>
                <a:cs typeface="Palatino Linotype"/>
              </a:rPr>
              <a:t> </a:t>
            </a:r>
            <a:r>
              <a:rPr sz="1467" b="1" spc="40" dirty="0">
                <a:solidFill>
                  <a:srgbClr val="5DBB92"/>
                </a:solidFill>
                <a:latin typeface="Palatino Linotype"/>
                <a:cs typeface="Palatino Linotype"/>
              </a:rPr>
              <a:t>partage.</a:t>
            </a:r>
            <a:endParaRPr sz="1467">
              <a:latin typeface="Palatino Linotype"/>
              <a:cs typeface="Palatino Linotype"/>
            </a:endParaRPr>
          </a:p>
          <a:p>
            <a:pPr marL="16933" marR="287859">
              <a:lnSpc>
                <a:spcPct val="114999"/>
              </a:lnSpc>
              <a:spcBef>
                <a:spcPts val="1600"/>
              </a:spcBef>
            </a:pPr>
            <a:r>
              <a:rPr sz="1467" spc="27" dirty="0">
                <a:latin typeface="Georgia"/>
                <a:cs typeface="Georgia"/>
              </a:rPr>
              <a:t>Nous faisons le </a:t>
            </a:r>
            <a:r>
              <a:rPr sz="1467" spc="13" dirty="0">
                <a:latin typeface="Georgia"/>
                <a:cs typeface="Georgia"/>
              </a:rPr>
              <a:t>pari </a:t>
            </a:r>
            <a:r>
              <a:rPr sz="1467" spc="47" dirty="0">
                <a:latin typeface="Georgia"/>
                <a:cs typeface="Georgia"/>
              </a:rPr>
              <a:t>que </a:t>
            </a:r>
            <a:r>
              <a:rPr sz="1467" spc="27" dirty="0">
                <a:latin typeface="Georgia"/>
                <a:cs typeface="Georgia"/>
              </a:rPr>
              <a:t>l’occupation </a:t>
            </a:r>
            <a:r>
              <a:rPr sz="1467" spc="-7" dirty="0">
                <a:latin typeface="Georgia"/>
                <a:cs typeface="Georgia"/>
              </a:rPr>
              <a:t>d’un </a:t>
            </a:r>
            <a:r>
              <a:rPr sz="1467" spc="60" dirty="0">
                <a:latin typeface="Georgia"/>
                <a:cs typeface="Georgia"/>
              </a:rPr>
              <a:t>espace </a:t>
            </a:r>
            <a:r>
              <a:rPr sz="1467" spc="47" dirty="0">
                <a:latin typeface="Georgia"/>
                <a:cs typeface="Georgia"/>
              </a:rPr>
              <a:t>vert avec </a:t>
            </a:r>
            <a:r>
              <a:rPr sz="1467" spc="53" dirty="0">
                <a:latin typeface="Georgia"/>
                <a:cs typeface="Georgia"/>
              </a:rPr>
              <a:t>des </a:t>
            </a:r>
            <a:r>
              <a:rPr sz="1467" spc="40" dirty="0">
                <a:latin typeface="Georgia"/>
                <a:cs typeface="Georgia"/>
              </a:rPr>
              <a:t>moments </a:t>
            </a:r>
            <a:r>
              <a:rPr sz="1467" spc="60" dirty="0">
                <a:latin typeface="Georgia"/>
                <a:cs typeface="Georgia"/>
              </a:rPr>
              <a:t>de </a:t>
            </a:r>
            <a:r>
              <a:rPr sz="1467" spc="27" dirty="0">
                <a:latin typeface="Georgia"/>
                <a:cs typeface="Georgia"/>
              </a:rPr>
              <a:t>vie divers </a:t>
            </a:r>
            <a:r>
              <a:rPr sz="1467" spc="47" dirty="0">
                <a:latin typeface="Georgia"/>
                <a:cs typeface="Georgia"/>
              </a:rPr>
              <a:t>permet </a:t>
            </a:r>
            <a:r>
              <a:rPr sz="1467" spc="60" dirty="0">
                <a:latin typeface="Georgia"/>
                <a:cs typeface="Georgia"/>
              </a:rPr>
              <a:t>de </a:t>
            </a:r>
            <a:r>
              <a:rPr sz="1467" spc="-339" dirty="0">
                <a:latin typeface="Georgia"/>
                <a:cs typeface="Georgia"/>
              </a:rPr>
              <a:t> </a:t>
            </a:r>
            <a:r>
              <a:rPr sz="1467" spc="47" dirty="0">
                <a:latin typeface="Georgia"/>
                <a:cs typeface="Georgia"/>
              </a:rPr>
              <a:t>changer</a:t>
            </a:r>
            <a:r>
              <a:rPr sz="1467" spc="20" dirty="0">
                <a:latin typeface="Georgia"/>
                <a:cs typeface="Georgia"/>
              </a:rPr>
              <a:t> </a:t>
            </a:r>
            <a:r>
              <a:rPr sz="1467" spc="60" dirty="0">
                <a:latin typeface="Georgia"/>
                <a:cs typeface="Georgia"/>
              </a:rPr>
              <a:t>de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40" dirty="0">
                <a:latin typeface="Georgia"/>
                <a:cs typeface="Georgia"/>
              </a:rPr>
              <a:t>regard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33" dirty="0">
                <a:latin typeface="Georgia"/>
                <a:cs typeface="Georgia"/>
              </a:rPr>
              <a:t>sur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73" dirty="0">
                <a:latin typeface="Georgia"/>
                <a:cs typeface="Georgia"/>
              </a:rPr>
              <a:t>cet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60" dirty="0">
                <a:latin typeface="Georgia"/>
                <a:cs typeface="Georgia"/>
              </a:rPr>
              <a:t>espace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33" dirty="0">
                <a:latin typeface="Georgia"/>
                <a:cs typeface="Georgia"/>
              </a:rPr>
              <a:t>partagé.</a:t>
            </a:r>
            <a:endParaRPr sz="1467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867">
              <a:latin typeface="Georgia"/>
              <a:cs typeface="Georgia"/>
            </a:endParaRPr>
          </a:p>
          <a:p>
            <a:pPr marL="16933" marR="449569">
              <a:lnSpc>
                <a:spcPct val="114999"/>
              </a:lnSpc>
              <a:spcBef>
                <a:spcPts val="1507"/>
              </a:spcBef>
            </a:pPr>
            <a:r>
              <a:rPr sz="1467" b="1" spc="20" dirty="0">
                <a:latin typeface="Palatino Linotype"/>
                <a:cs typeface="Palatino Linotype"/>
              </a:rPr>
              <a:t>Le </a:t>
            </a:r>
            <a:r>
              <a:rPr sz="1467" b="1" spc="47" dirty="0">
                <a:latin typeface="Palatino Linotype"/>
                <a:cs typeface="Palatino Linotype"/>
              </a:rPr>
              <a:t>programme </a:t>
            </a:r>
            <a:r>
              <a:rPr sz="1467" b="1" spc="87" dirty="0">
                <a:latin typeface="Palatino Linotype"/>
                <a:cs typeface="Palatino Linotype"/>
              </a:rPr>
              <a:t>? </a:t>
            </a:r>
            <a:r>
              <a:rPr sz="1467" spc="33" dirty="0">
                <a:latin typeface="Georgia"/>
                <a:cs typeface="Georgia"/>
              </a:rPr>
              <a:t>Une journée </a:t>
            </a:r>
            <a:r>
              <a:rPr sz="1467" spc="47" dirty="0">
                <a:latin typeface="Georgia"/>
                <a:cs typeface="Georgia"/>
              </a:rPr>
              <a:t>dédiée </a:t>
            </a:r>
            <a:r>
              <a:rPr sz="1467" spc="40" dirty="0">
                <a:latin typeface="Georgia"/>
                <a:cs typeface="Georgia"/>
              </a:rPr>
              <a:t>avec </a:t>
            </a:r>
            <a:r>
              <a:rPr sz="1467" spc="47" dirty="0">
                <a:latin typeface="Georgia"/>
                <a:cs typeface="Georgia"/>
              </a:rPr>
              <a:t>une </a:t>
            </a:r>
            <a:r>
              <a:rPr sz="1467" spc="33" dirty="0">
                <a:solidFill>
                  <a:srgbClr val="5DBB92"/>
                </a:solidFill>
                <a:latin typeface="Georgia"/>
                <a:cs typeface="Georgia"/>
              </a:rPr>
              <a:t>diversité d'activités </a:t>
            </a:r>
            <a:r>
              <a:rPr sz="1467" spc="33" dirty="0">
                <a:latin typeface="Georgia"/>
                <a:cs typeface="Georgia"/>
              </a:rPr>
              <a:t>sportives, </a:t>
            </a:r>
            <a:r>
              <a:rPr sz="1467" spc="27" dirty="0">
                <a:latin typeface="Georgia"/>
                <a:cs typeface="Georgia"/>
              </a:rPr>
              <a:t>culturelles, </a:t>
            </a:r>
            <a:r>
              <a:rPr sz="1467" spc="60" dirty="0">
                <a:latin typeface="Georgia"/>
                <a:cs typeface="Georgia"/>
              </a:rPr>
              <a:t>de </a:t>
            </a:r>
            <a:r>
              <a:rPr sz="1467" spc="67" dirty="0">
                <a:latin typeface="Georgia"/>
                <a:cs typeface="Georgia"/>
              </a:rPr>
              <a:t> </a:t>
            </a:r>
            <a:r>
              <a:rPr sz="1467" spc="20" dirty="0">
                <a:latin typeface="Georgia"/>
                <a:cs typeface="Georgia"/>
              </a:rPr>
              <a:t>solidarité.</a:t>
            </a:r>
            <a:r>
              <a:rPr sz="1467" spc="40" dirty="0">
                <a:latin typeface="Georgia"/>
                <a:cs typeface="Georgia"/>
              </a:rPr>
              <a:t> </a:t>
            </a:r>
            <a:r>
              <a:rPr sz="1467" spc="27" dirty="0">
                <a:latin typeface="Georgia"/>
                <a:cs typeface="Georgia"/>
              </a:rPr>
              <a:t>Nous</a:t>
            </a:r>
            <a:r>
              <a:rPr sz="1467" spc="40" dirty="0">
                <a:latin typeface="Georgia"/>
                <a:cs typeface="Georgia"/>
              </a:rPr>
              <a:t> </a:t>
            </a:r>
            <a:r>
              <a:rPr sz="1467" spc="33" dirty="0">
                <a:latin typeface="Georgia"/>
                <a:cs typeface="Georgia"/>
              </a:rPr>
              <a:t>souhaitons</a:t>
            </a:r>
            <a:r>
              <a:rPr sz="1467" spc="40" dirty="0">
                <a:latin typeface="Georgia"/>
                <a:cs typeface="Georgia"/>
              </a:rPr>
              <a:t> </a:t>
            </a:r>
            <a:r>
              <a:rPr sz="1467" spc="47" dirty="0">
                <a:latin typeface="Georgia"/>
                <a:cs typeface="Georgia"/>
              </a:rPr>
              <a:t>repenser</a:t>
            </a:r>
            <a:r>
              <a:rPr sz="1467" spc="40" dirty="0">
                <a:latin typeface="Georgia"/>
                <a:cs typeface="Georgia"/>
              </a:rPr>
              <a:t> </a:t>
            </a:r>
            <a:r>
              <a:rPr sz="1467" spc="27" dirty="0">
                <a:latin typeface="Georgia"/>
                <a:cs typeface="Georgia"/>
              </a:rPr>
              <a:t>le</a:t>
            </a:r>
            <a:r>
              <a:rPr sz="1467" spc="40" dirty="0">
                <a:latin typeface="Georgia"/>
                <a:cs typeface="Georgia"/>
              </a:rPr>
              <a:t> </a:t>
            </a:r>
            <a:r>
              <a:rPr sz="1467" dirty="0">
                <a:latin typeface="Georgia"/>
                <a:cs typeface="Georgia"/>
              </a:rPr>
              <a:t>jardin</a:t>
            </a:r>
            <a:r>
              <a:rPr sz="1467" spc="40" dirty="0">
                <a:latin typeface="Georgia"/>
                <a:cs typeface="Georgia"/>
              </a:rPr>
              <a:t> pour </a:t>
            </a:r>
            <a:r>
              <a:rPr sz="1467" spc="47" dirty="0">
                <a:latin typeface="Georgia"/>
                <a:cs typeface="Georgia"/>
              </a:rPr>
              <a:t>y</a:t>
            </a:r>
            <a:r>
              <a:rPr sz="1467" spc="40" dirty="0">
                <a:latin typeface="Georgia"/>
                <a:cs typeface="Georgia"/>
              </a:rPr>
              <a:t> réintégrer</a:t>
            </a:r>
            <a:r>
              <a:rPr sz="1467" spc="47" dirty="0">
                <a:latin typeface="Georgia"/>
                <a:cs typeface="Georgia"/>
              </a:rPr>
              <a:t> </a:t>
            </a:r>
            <a:r>
              <a:rPr sz="1467" spc="53" dirty="0">
                <a:latin typeface="Georgia"/>
                <a:cs typeface="Georgia"/>
              </a:rPr>
              <a:t>des</a:t>
            </a:r>
            <a:r>
              <a:rPr sz="1467" spc="40" dirty="0">
                <a:latin typeface="Georgia"/>
                <a:cs typeface="Georgia"/>
              </a:rPr>
              <a:t> </a:t>
            </a:r>
            <a:r>
              <a:rPr sz="1467" spc="33" dirty="0">
                <a:latin typeface="Georgia"/>
                <a:cs typeface="Georgia"/>
              </a:rPr>
              <a:t>activités,</a:t>
            </a:r>
            <a:r>
              <a:rPr sz="1467" spc="40" dirty="0">
                <a:latin typeface="Georgia"/>
                <a:cs typeface="Georgia"/>
              </a:rPr>
              <a:t> </a:t>
            </a:r>
            <a:r>
              <a:rPr sz="1467" spc="60" dirty="0">
                <a:latin typeface="Georgia"/>
                <a:cs typeface="Georgia"/>
              </a:rPr>
              <a:t>de</a:t>
            </a:r>
            <a:r>
              <a:rPr sz="1467" spc="40" dirty="0">
                <a:latin typeface="Georgia"/>
                <a:cs typeface="Georgia"/>
              </a:rPr>
              <a:t> </a:t>
            </a:r>
            <a:r>
              <a:rPr sz="1467" spc="-7" dirty="0">
                <a:latin typeface="Georgia"/>
                <a:cs typeface="Georgia"/>
              </a:rPr>
              <a:t>la</a:t>
            </a:r>
            <a:r>
              <a:rPr sz="1467" spc="40" dirty="0">
                <a:latin typeface="Georgia"/>
                <a:cs typeface="Georgia"/>
              </a:rPr>
              <a:t> </a:t>
            </a:r>
            <a:r>
              <a:rPr sz="1467" spc="27" dirty="0">
                <a:latin typeface="Georgia"/>
                <a:cs typeface="Georgia"/>
              </a:rPr>
              <a:t>vie</a:t>
            </a:r>
            <a:r>
              <a:rPr sz="1467" spc="40" dirty="0">
                <a:latin typeface="Georgia"/>
                <a:cs typeface="Georgia"/>
              </a:rPr>
              <a:t> </a:t>
            </a:r>
            <a:r>
              <a:rPr sz="1467" spc="33" dirty="0">
                <a:latin typeface="Georgia"/>
                <a:cs typeface="Georgia"/>
              </a:rPr>
              <a:t>locale</a:t>
            </a:r>
            <a:r>
              <a:rPr sz="1467" spc="40" dirty="0">
                <a:latin typeface="Georgia"/>
                <a:cs typeface="Georgia"/>
              </a:rPr>
              <a:t> </a:t>
            </a:r>
            <a:r>
              <a:rPr sz="1467" spc="67" dirty="0">
                <a:latin typeface="Georgia"/>
                <a:cs typeface="Georgia"/>
              </a:rPr>
              <a:t>et </a:t>
            </a:r>
            <a:r>
              <a:rPr sz="1467" spc="-333" dirty="0">
                <a:latin typeface="Georgia"/>
                <a:cs typeface="Georgia"/>
              </a:rPr>
              <a:t> </a:t>
            </a:r>
            <a:r>
              <a:rPr sz="1467" spc="33" dirty="0">
                <a:latin typeface="Georgia"/>
                <a:cs typeface="Georgia"/>
              </a:rPr>
              <a:t>diversiﬁer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33" dirty="0">
                <a:latin typeface="Georgia"/>
                <a:cs typeface="Georgia"/>
              </a:rPr>
              <a:t>les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33" dirty="0">
                <a:latin typeface="Georgia"/>
                <a:cs typeface="Georgia"/>
              </a:rPr>
              <a:t>usages.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-13" dirty="0">
                <a:latin typeface="Georgia"/>
                <a:cs typeface="Georgia"/>
              </a:rPr>
              <a:t>(voir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33" dirty="0">
                <a:latin typeface="Georgia"/>
                <a:cs typeface="Georgia"/>
              </a:rPr>
              <a:t>programme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33" dirty="0">
                <a:latin typeface="Georgia"/>
                <a:cs typeface="Georgia"/>
              </a:rPr>
              <a:t>sur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-7" dirty="0">
                <a:latin typeface="Georgia"/>
                <a:cs typeface="Georgia"/>
              </a:rPr>
              <a:t>la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40" dirty="0">
                <a:latin typeface="Georgia"/>
                <a:cs typeface="Georgia"/>
              </a:rPr>
              <a:t>prochaine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-7" dirty="0">
                <a:latin typeface="Georgia"/>
                <a:cs typeface="Georgia"/>
              </a:rPr>
              <a:t>slide)</a:t>
            </a:r>
            <a:endParaRPr sz="1467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867">
              <a:latin typeface="Georgia"/>
              <a:cs typeface="Georgia"/>
            </a:endParaRPr>
          </a:p>
          <a:p>
            <a:pPr>
              <a:spcBef>
                <a:spcPts val="20"/>
              </a:spcBef>
            </a:pPr>
            <a:endParaRPr sz="1533">
              <a:latin typeface="Georgia"/>
              <a:cs typeface="Georgia"/>
            </a:endParaRPr>
          </a:p>
          <a:p>
            <a:pPr marL="16933"/>
            <a:r>
              <a:rPr sz="1467" b="1" spc="33" dirty="0">
                <a:latin typeface="Palatino Linotype"/>
                <a:cs typeface="Palatino Linotype"/>
              </a:rPr>
              <a:t>Les</a:t>
            </a:r>
            <a:r>
              <a:rPr sz="1467" b="1" spc="-13" dirty="0">
                <a:latin typeface="Palatino Linotype"/>
                <a:cs typeface="Palatino Linotype"/>
              </a:rPr>
              <a:t> </a:t>
            </a:r>
            <a:r>
              <a:rPr sz="1467" b="1" spc="7" dirty="0">
                <a:latin typeface="Palatino Linotype"/>
                <a:cs typeface="Palatino Linotype"/>
              </a:rPr>
              <a:t>publics</a:t>
            </a:r>
            <a:r>
              <a:rPr sz="1467" b="1" spc="-7" dirty="0">
                <a:latin typeface="Palatino Linotype"/>
                <a:cs typeface="Palatino Linotype"/>
              </a:rPr>
              <a:t> </a:t>
            </a:r>
            <a:r>
              <a:rPr sz="1467" b="1" spc="27" dirty="0">
                <a:latin typeface="Palatino Linotype"/>
                <a:cs typeface="Palatino Linotype"/>
              </a:rPr>
              <a:t>visés</a:t>
            </a:r>
            <a:r>
              <a:rPr sz="1467" b="1" spc="-7" dirty="0">
                <a:latin typeface="Palatino Linotype"/>
                <a:cs typeface="Palatino Linotype"/>
              </a:rPr>
              <a:t> </a:t>
            </a:r>
            <a:r>
              <a:rPr sz="1467" b="1" dirty="0">
                <a:latin typeface="Palatino Linotype"/>
                <a:cs typeface="Palatino Linotype"/>
              </a:rPr>
              <a:t>:</a:t>
            </a:r>
            <a:endParaRPr sz="1467">
              <a:latin typeface="Palatino Linotype"/>
              <a:cs typeface="Palatino Linotype"/>
            </a:endParaRPr>
          </a:p>
          <a:p>
            <a:pPr marL="16933" marR="592652">
              <a:buChar char="-"/>
              <a:tabLst>
                <a:tab pos="154089" algn="l"/>
              </a:tabLst>
            </a:pPr>
            <a:r>
              <a:rPr sz="1467" b="1" spc="13" dirty="0">
                <a:solidFill>
                  <a:srgbClr val="5DBB92"/>
                </a:solidFill>
                <a:latin typeface="Palatino Linotype"/>
                <a:cs typeface="Palatino Linotype"/>
              </a:rPr>
              <a:t>population</a:t>
            </a:r>
            <a:r>
              <a:rPr sz="1467" b="1" spc="27" dirty="0">
                <a:solidFill>
                  <a:srgbClr val="5DBB92"/>
                </a:solidFill>
                <a:latin typeface="Palatino Linotype"/>
                <a:cs typeface="Palatino Linotype"/>
              </a:rPr>
              <a:t> </a:t>
            </a:r>
            <a:r>
              <a:rPr sz="1467" b="1" spc="20" dirty="0">
                <a:solidFill>
                  <a:srgbClr val="5DBB92"/>
                </a:solidFill>
                <a:latin typeface="Palatino Linotype"/>
                <a:cs typeface="Palatino Linotype"/>
              </a:rPr>
              <a:t>locale</a:t>
            </a:r>
            <a:r>
              <a:rPr sz="1467" b="1" spc="27" dirty="0">
                <a:solidFill>
                  <a:srgbClr val="5DBB92"/>
                </a:solidFill>
                <a:latin typeface="Palatino Linotype"/>
                <a:cs typeface="Palatino Linotype"/>
              </a:rPr>
              <a:t> </a:t>
            </a:r>
            <a:r>
              <a:rPr sz="1467" b="1" spc="20" dirty="0">
                <a:solidFill>
                  <a:srgbClr val="5DBB92"/>
                </a:solidFill>
                <a:latin typeface="Palatino Linotype"/>
                <a:cs typeface="Palatino Linotype"/>
              </a:rPr>
              <a:t>(résidents)</a:t>
            </a:r>
            <a:r>
              <a:rPr sz="1467" b="1" spc="27" dirty="0">
                <a:solidFill>
                  <a:srgbClr val="5DBB92"/>
                </a:solidFill>
                <a:latin typeface="Palatino Linotype"/>
                <a:cs typeface="Palatino Linotype"/>
              </a:rPr>
              <a:t> </a:t>
            </a:r>
            <a:r>
              <a:rPr sz="1467" b="1" dirty="0">
                <a:solidFill>
                  <a:srgbClr val="5DBB92"/>
                </a:solidFill>
                <a:latin typeface="Palatino Linotype"/>
                <a:cs typeface="Palatino Linotype"/>
              </a:rPr>
              <a:t>:</a:t>
            </a:r>
            <a:r>
              <a:rPr sz="1467" b="1" spc="7" dirty="0">
                <a:solidFill>
                  <a:srgbClr val="5DBB92"/>
                </a:solidFill>
                <a:latin typeface="Palatino Linotype"/>
                <a:cs typeface="Palatino Linotype"/>
              </a:rPr>
              <a:t> </a:t>
            </a:r>
            <a:r>
              <a:rPr sz="1467" spc="27" dirty="0">
                <a:latin typeface="Georgia"/>
                <a:cs typeface="Georgia"/>
              </a:rPr>
              <a:t>enfants,</a:t>
            </a:r>
            <a:r>
              <a:rPr sz="1467" spc="47" dirty="0">
                <a:latin typeface="Georgia"/>
                <a:cs typeface="Georgia"/>
              </a:rPr>
              <a:t> </a:t>
            </a:r>
            <a:r>
              <a:rPr sz="1467" spc="27" dirty="0">
                <a:latin typeface="Georgia"/>
                <a:cs typeface="Georgia"/>
              </a:rPr>
              <a:t>parents,</a:t>
            </a:r>
            <a:r>
              <a:rPr sz="1467" spc="40" dirty="0">
                <a:latin typeface="Georgia"/>
                <a:cs typeface="Georgia"/>
              </a:rPr>
              <a:t> </a:t>
            </a:r>
            <a:r>
              <a:rPr sz="1467" spc="27" dirty="0">
                <a:latin typeface="Georgia"/>
                <a:cs typeface="Georgia"/>
              </a:rPr>
              <a:t>sportifs,</a:t>
            </a:r>
            <a:r>
              <a:rPr sz="1467" spc="40" dirty="0">
                <a:latin typeface="Georgia"/>
                <a:cs typeface="Georgia"/>
              </a:rPr>
              <a:t> </a:t>
            </a:r>
            <a:r>
              <a:rPr sz="1467" spc="27" dirty="0">
                <a:latin typeface="Georgia"/>
                <a:cs typeface="Georgia"/>
              </a:rPr>
              <a:t>séniors,</a:t>
            </a:r>
            <a:r>
              <a:rPr sz="1467" spc="40" dirty="0">
                <a:latin typeface="Georgia"/>
                <a:cs typeface="Georgia"/>
              </a:rPr>
              <a:t> </a:t>
            </a:r>
            <a:r>
              <a:rPr sz="1467" spc="53" dirty="0">
                <a:latin typeface="Georgia"/>
                <a:cs typeface="Georgia"/>
              </a:rPr>
              <a:t>etc.</a:t>
            </a:r>
            <a:r>
              <a:rPr sz="1467" spc="40" dirty="0">
                <a:latin typeface="Georgia"/>
                <a:cs typeface="Georgia"/>
              </a:rPr>
              <a:t> pour</a:t>
            </a:r>
            <a:r>
              <a:rPr sz="1467" spc="47" dirty="0">
                <a:latin typeface="Georgia"/>
                <a:cs typeface="Georgia"/>
              </a:rPr>
              <a:t> </a:t>
            </a:r>
            <a:r>
              <a:rPr sz="1467" spc="67" dirty="0">
                <a:latin typeface="Georgia"/>
                <a:cs typeface="Georgia"/>
              </a:rPr>
              <a:t>occuper</a:t>
            </a:r>
            <a:r>
              <a:rPr sz="1467" spc="40" dirty="0">
                <a:latin typeface="Georgia"/>
                <a:cs typeface="Georgia"/>
              </a:rPr>
              <a:t> </a:t>
            </a:r>
            <a:r>
              <a:rPr sz="1467" spc="27" dirty="0">
                <a:latin typeface="Georgia"/>
                <a:cs typeface="Georgia"/>
              </a:rPr>
              <a:t>l’espace </a:t>
            </a:r>
            <a:r>
              <a:rPr sz="1467" spc="-333" dirty="0">
                <a:latin typeface="Georgia"/>
                <a:cs typeface="Georgia"/>
              </a:rPr>
              <a:t> </a:t>
            </a:r>
            <a:r>
              <a:rPr sz="1467" spc="27" dirty="0">
                <a:latin typeface="Georgia"/>
                <a:cs typeface="Georgia"/>
              </a:rPr>
              <a:t>différemment, </a:t>
            </a:r>
            <a:r>
              <a:rPr sz="1467" spc="60" dirty="0">
                <a:latin typeface="Georgia"/>
                <a:cs typeface="Georgia"/>
              </a:rPr>
              <a:t>se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33" dirty="0">
                <a:latin typeface="Georgia"/>
                <a:cs typeface="Georgia"/>
              </a:rPr>
              <a:t>réapproprier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73" dirty="0">
                <a:latin typeface="Georgia"/>
                <a:cs typeface="Georgia"/>
              </a:rPr>
              <a:t>cet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60" dirty="0">
                <a:latin typeface="Georgia"/>
                <a:cs typeface="Georgia"/>
              </a:rPr>
              <a:t>espace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47" dirty="0">
                <a:latin typeface="Georgia"/>
                <a:cs typeface="Georgia"/>
              </a:rPr>
              <a:t>vert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33" dirty="0">
                <a:latin typeface="Georgia"/>
                <a:cs typeface="Georgia"/>
              </a:rPr>
              <a:t>délaissé</a:t>
            </a:r>
            <a:endParaRPr sz="1467">
              <a:latin typeface="Georgia"/>
              <a:cs typeface="Georgia"/>
            </a:endParaRPr>
          </a:p>
          <a:p>
            <a:pPr marL="153243" indent="-137157">
              <a:spcBef>
                <a:spcPts val="1280"/>
              </a:spcBef>
              <a:buChar char="-"/>
              <a:tabLst>
                <a:tab pos="154089" algn="l"/>
              </a:tabLst>
            </a:pPr>
            <a:r>
              <a:rPr sz="1467" b="1" spc="20" dirty="0">
                <a:solidFill>
                  <a:srgbClr val="5DBB92"/>
                </a:solidFill>
                <a:latin typeface="Palatino Linotype"/>
                <a:cs typeface="Palatino Linotype"/>
              </a:rPr>
              <a:t>voyageurs</a:t>
            </a:r>
            <a:r>
              <a:rPr sz="1467" b="1" spc="7" dirty="0">
                <a:solidFill>
                  <a:srgbClr val="5DBB92"/>
                </a:solidFill>
                <a:latin typeface="Palatino Linotype"/>
                <a:cs typeface="Palatino Linotype"/>
              </a:rPr>
              <a:t> </a:t>
            </a:r>
            <a:r>
              <a:rPr sz="1467" spc="-93" dirty="0">
                <a:latin typeface="Georgia"/>
                <a:cs typeface="Georgia"/>
              </a:rPr>
              <a:t>:</a:t>
            </a:r>
            <a:r>
              <a:rPr sz="1467" spc="33" dirty="0">
                <a:latin typeface="Georgia"/>
                <a:cs typeface="Georgia"/>
              </a:rPr>
              <a:t> </a:t>
            </a:r>
            <a:r>
              <a:rPr sz="1467" spc="40" dirty="0">
                <a:latin typeface="Georgia"/>
                <a:cs typeface="Georgia"/>
              </a:rPr>
              <a:t>pour</a:t>
            </a:r>
            <a:r>
              <a:rPr sz="1467" spc="33" dirty="0">
                <a:latin typeface="Georgia"/>
                <a:cs typeface="Georgia"/>
              </a:rPr>
              <a:t> </a:t>
            </a:r>
            <a:r>
              <a:rPr sz="1467" spc="13" dirty="0">
                <a:latin typeface="Georgia"/>
                <a:cs typeface="Georgia"/>
              </a:rPr>
              <a:t>avoir</a:t>
            </a:r>
            <a:r>
              <a:rPr sz="1467" spc="33" dirty="0">
                <a:latin typeface="Georgia"/>
                <a:cs typeface="Georgia"/>
              </a:rPr>
              <a:t> </a:t>
            </a:r>
            <a:r>
              <a:rPr sz="1467" spc="27" dirty="0">
                <a:latin typeface="Georgia"/>
                <a:cs typeface="Georgia"/>
              </a:rPr>
              <a:t>un</a:t>
            </a:r>
            <a:r>
              <a:rPr sz="1467" spc="33" dirty="0">
                <a:latin typeface="Georgia"/>
                <a:cs typeface="Georgia"/>
              </a:rPr>
              <a:t> </a:t>
            </a:r>
            <a:r>
              <a:rPr sz="1467" spc="40" dirty="0">
                <a:latin typeface="Georgia"/>
                <a:cs typeface="Georgia"/>
              </a:rPr>
              <a:t>endroit</a:t>
            </a:r>
            <a:r>
              <a:rPr sz="1467" spc="33" dirty="0">
                <a:latin typeface="Georgia"/>
                <a:cs typeface="Georgia"/>
              </a:rPr>
              <a:t> agréable </a:t>
            </a:r>
            <a:r>
              <a:rPr sz="1467" spc="47" dirty="0">
                <a:latin typeface="Georgia"/>
                <a:cs typeface="Georgia"/>
              </a:rPr>
              <a:t>où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60" dirty="0">
                <a:latin typeface="Georgia"/>
                <a:cs typeface="Georgia"/>
              </a:rPr>
              <a:t>se</a:t>
            </a:r>
            <a:r>
              <a:rPr sz="1467" spc="33" dirty="0">
                <a:latin typeface="Georgia"/>
                <a:cs typeface="Georgia"/>
              </a:rPr>
              <a:t> </a:t>
            </a:r>
            <a:r>
              <a:rPr sz="1467" spc="53" dirty="0">
                <a:latin typeface="Georgia"/>
                <a:cs typeface="Georgia"/>
              </a:rPr>
              <a:t>poser</a:t>
            </a:r>
            <a:r>
              <a:rPr sz="1467" spc="33" dirty="0">
                <a:latin typeface="Georgia"/>
                <a:cs typeface="Georgia"/>
              </a:rPr>
              <a:t> </a:t>
            </a:r>
            <a:r>
              <a:rPr sz="1467" spc="67" dirty="0">
                <a:latin typeface="Georgia"/>
                <a:cs typeface="Georgia"/>
              </a:rPr>
              <a:t>et</a:t>
            </a:r>
            <a:r>
              <a:rPr sz="1467" spc="33" dirty="0">
                <a:latin typeface="Georgia"/>
                <a:cs typeface="Georgia"/>
              </a:rPr>
              <a:t> </a:t>
            </a:r>
            <a:r>
              <a:rPr sz="1467" spc="47" dirty="0">
                <a:latin typeface="Georgia"/>
                <a:cs typeface="Georgia"/>
              </a:rPr>
              <a:t>consommer</a:t>
            </a:r>
            <a:r>
              <a:rPr sz="1467" spc="33" dirty="0">
                <a:latin typeface="Georgia"/>
                <a:cs typeface="Georgia"/>
              </a:rPr>
              <a:t> </a:t>
            </a:r>
            <a:r>
              <a:rPr sz="1467" spc="27" dirty="0">
                <a:latin typeface="Georgia"/>
                <a:cs typeface="Georgia"/>
              </a:rPr>
              <a:t>lors</a:t>
            </a:r>
            <a:r>
              <a:rPr sz="1467" spc="33" dirty="0">
                <a:latin typeface="Georgia"/>
                <a:cs typeface="Georgia"/>
              </a:rPr>
              <a:t> </a:t>
            </a:r>
            <a:r>
              <a:rPr sz="1467" spc="60" dirty="0">
                <a:latin typeface="Georgia"/>
                <a:cs typeface="Georgia"/>
              </a:rPr>
              <a:t>de</a:t>
            </a:r>
            <a:r>
              <a:rPr sz="1467" spc="33" dirty="0">
                <a:latin typeface="Georgia"/>
                <a:cs typeface="Georgia"/>
              </a:rPr>
              <a:t> </a:t>
            </a:r>
            <a:r>
              <a:rPr sz="1467" spc="27" dirty="0">
                <a:latin typeface="Georgia"/>
                <a:cs typeface="Georgia"/>
              </a:rPr>
              <a:t>l’attente </a:t>
            </a:r>
            <a:r>
              <a:rPr sz="1467" spc="-7" dirty="0">
                <a:latin typeface="Georgia"/>
                <a:cs typeface="Georgia"/>
              </a:rPr>
              <a:t>d’un</a:t>
            </a:r>
            <a:r>
              <a:rPr sz="1467" spc="33" dirty="0">
                <a:latin typeface="Georgia"/>
                <a:cs typeface="Georgia"/>
              </a:rPr>
              <a:t> </a:t>
            </a:r>
            <a:r>
              <a:rPr sz="1467" spc="20" dirty="0">
                <a:latin typeface="Georgia"/>
                <a:cs typeface="Georgia"/>
              </a:rPr>
              <a:t>train</a:t>
            </a:r>
            <a:endParaRPr sz="1467">
              <a:latin typeface="Georgia"/>
              <a:cs typeface="Georgia"/>
            </a:endParaRPr>
          </a:p>
          <a:p>
            <a:pPr marL="153243" indent="-137157">
              <a:spcBef>
                <a:spcPts val="1280"/>
              </a:spcBef>
              <a:buChar char="-"/>
              <a:tabLst>
                <a:tab pos="154089" algn="l"/>
              </a:tabLst>
            </a:pPr>
            <a:r>
              <a:rPr sz="1467" b="1" spc="27" dirty="0">
                <a:solidFill>
                  <a:srgbClr val="5DBB92"/>
                </a:solidFill>
                <a:latin typeface="Palatino Linotype"/>
                <a:cs typeface="Palatino Linotype"/>
              </a:rPr>
              <a:t>les</a:t>
            </a:r>
            <a:r>
              <a:rPr sz="1467" b="1" spc="13" dirty="0">
                <a:solidFill>
                  <a:srgbClr val="5DBB92"/>
                </a:solidFill>
                <a:latin typeface="Palatino Linotype"/>
                <a:cs typeface="Palatino Linotype"/>
              </a:rPr>
              <a:t> </a:t>
            </a:r>
            <a:r>
              <a:rPr sz="1467" b="1" spc="47" dirty="0">
                <a:solidFill>
                  <a:srgbClr val="5DBB92"/>
                </a:solidFill>
                <a:latin typeface="Palatino Linotype"/>
                <a:cs typeface="Palatino Linotype"/>
              </a:rPr>
              <a:t>personnes</a:t>
            </a:r>
            <a:r>
              <a:rPr sz="1467" b="1" spc="20" dirty="0">
                <a:solidFill>
                  <a:srgbClr val="5DBB92"/>
                </a:solidFill>
                <a:latin typeface="Palatino Linotype"/>
                <a:cs typeface="Palatino Linotype"/>
              </a:rPr>
              <a:t> </a:t>
            </a:r>
            <a:r>
              <a:rPr sz="1467" b="1" spc="47" dirty="0">
                <a:solidFill>
                  <a:srgbClr val="5DBB92"/>
                </a:solidFill>
                <a:latin typeface="Palatino Linotype"/>
                <a:cs typeface="Palatino Linotype"/>
              </a:rPr>
              <a:t>en</a:t>
            </a:r>
            <a:r>
              <a:rPr sz="1467" b="1" spc="13" dirty="0">
                <a:solidFill>
                  <a:srgbClr val="5DBB92"/>
                </a:solidFill>
                <a:latin typeface="Palatino Linotype"/>
                <a:cs typeface="Palatino Linotype"/>
              </a:rPr>
              <a:t> </a:t>
            </a:r>
            <a:r>
              <a:rPr sz="1467" b="1" spc="67" dirty="0">
                <a:solidFill>
                  <a:srgbClr val="5DBB92"/>
                </a:solidFill>
                <a:latin typeface="Palatino Linotype"/>
                <a:cs typeface="Palatino Linotype"/>
              </a:rPr>
              <a:t>errance,</a:t>
            </a:r>
            <a:r>
              <a:rPr sz="1467" b="1" spc="7" dirty="0">
                <a:solidFill>
                  <a:srgbClr val="5DBB92"/>
                </a:solidFill>
                <a:latin typeface="Palatino Linotype"/>
                <a:cs typeface="Palatino Linotype"/>
              </a:rPr>
              <a:t> </a:t>
            </a:r>
            <a:r>
              <a:rPr sz="1467" spc="27" dirty="0">
                <a:latin typeface="Georgia"/>
                <a:cs typeface="Georgia"/>
              </a:rPr>
              <a:t>principales</a:t>
            </a:r>
            <a:r>
              <a:rPr sz="1467" spc="33" dirty="0">
                <a:latin typeface="Georgia"/>
                <a:cs typeface="Georgia"/>
              </a:rPr>
              <a:t> </a:t>
            </a:r>
            <a:r>
              <a:rPr sz="1467" spc="27" dirty="0">
                <a:latin typeface="Georgia"/>
                <a:cs typeface="Georgia"/>
              </a:rPr>
              <a:t>utilisatrices </a:t>
            </a:r>
            <a:r>
              <a:rPr sz="1467" spc="33" dirty="0">
                <a:latin typeface="Georgia"/>
                <a:cs typeface="Georgia"/>
              </a:rPr>
              <a:t>du </a:t>
            </a:r>
            <a:r>
              <a:rPr sz="1467" spc="47" dirty="0">
                <a:latin typeface="Georgia"/>
                <a:cs typeface="Georgia"/>
              </a:rPr>
              <a:t>parc</a:t>
            </a:r>
            <a:r>
              <a:rPr sz="1467" spc="33" dirty="0">
                <a:latin typeface="Georgia"/>
                <a:cs typeface="Georgia"/>
              </a:rPr>
              <a:t> </a:t>
            </a:r>
            <a:r>
              <a:rPr sz="1467" spc="13" dirty="0">
                <a:latin typeface="Georgia"/>
                <a:cs typeface="Georgia"/>
              </a:rPr>
              <a:t>à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20" dirty="0">
                <a:latin typeface="Georgia"/>
                <a:cs typeface="Georgia"/>
              </a:rPr>
              <a:t>l’heure</a:t>
            </a:r>
            <a:r>
              <a:rPr sz="1467" spc="33" dirty="0">
                <a:latin typeface="Georgia"/>
                <a:cs typeface="Georgia"/>
              </a:rPr>
              <a:t> </a:t>
            </a:r>
            <a:r>
              <a:rPr sz="1467" spc="40" dirty="0">
                <a:latin typeface="Georgia"/>
                <a:cs typeface="Georgia"/>
              </a:rPr>
              <a:t>actuelle</a:t>
            </a:r>
            <a:endParaRPr sz="1467">
              <a:latin typeface="Georgia"/>
              <a:cs typeface="Georg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9467" y="1770867"/>
            <a:ext cx="2832532" cy="508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7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6500" y="262330"/>
            <a:ext cx="3232573" cy="612198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3867" dirty="0">
                <a:solidFill>
                  <a:srgbClr val="FFFFFF"/>
                </a:solidFill>
                <a:latin typeface="Roboto Lt"/>
                <a:cs typeface="Roboto Lt"/>
              </a:rPr>
              <a:t>Le</a:t>
            </a:r>
            <a:r>
              <a:rPr sz="3867" spc="-113" dirty="0">
                <a:solidFill>
                  <a:srgbClr val="FFFFFF"/>
                </a:solidFill>
                <a:latin typeface="Roboto Lt"/>
                <a:cs typeface="Roboto Lt"/>
              </a:rPr>
              <a:t> </a:t>
            </a:r>
            <a:r>
              <a:rPr sz="3867" spc="-13" dirty="0">
                <a:solidFill>
                  <a:srgbClr val="FFFFFF"/>
                </a:solidFill>
                <a:latin typeface="Roboto Lt"/>
                <a:cs typeface="Roboto Lt"/>
              </a:rPr>
              <a:t>programme</a:t>
            </a:r>
            <a:endParaRPr sz="3867">
              <a:latin typeface="Roboto Lt"/>
              <a:cs typeface="Roboto L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49143" y="99142"/>
            <a:ext cx="7982373" cy="941493"/>
            <a:chOff x="486857" y="74356"/>
            <a:chExt cx="5986780" cy="706120"/>
          </a:xfrm>
        </p:grpSpPr>
        <p:sp>
          <p:nvSpPr>
            <p:cNvPr id="4" name="object 4"/>
            <p:cNvSpPr/>
            <p:nvPr/>
          </p:nvSpPr>
          <p:spPr>
            <a:xfrm>
              <a:off x="501145" y="74356"/>
              <a:ext cx="0" cy="706120"/>
            </a:xfrm>
            <a:custGeom>
              <a:avLst/>
              <a:gdLst/>
              <a:ahLst/>
              <a:cxnLst/>
              <a:rect l="l" t="t" r="r" b="b"/>
              <a:pathLst>
                <a:path h="706120">
                  <a:moveTo>
                    <a:pt x="0" y="0"/>
                  </a:moveTo>
                  <a:lnTo>
                    <a:pt x="0" y="705599"/>
                  </a:lnTo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88910" y="305950"/>
              <a:ext cx="284633" cy="26789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690353" y="368975"/>
            <a:ext cx="307424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20" dirty="0">
                <a:solidFill>
                  <a:srgbClr val="FFFFFF"/>
                </a:solidFill>
                <a:latin typeface="Roboto Lt"/>
                <a:cs typeface="Roboto Lt"/>
              </a:rPr>
              <a:t>Jardin</a:t>
            </a:r>
            <a:r>
              <a:rPr sz="2400" spc="-27" dirty="0">
                <a:solidFill>
                  <a:srgbClr val="FFFFFF"/>
                </a:solidFill>
                <a:latin typeface="Roboto Lt"/>
                <a:cs typeface="Roboto Lt"/>
              </a:rPr>
              <a:t> </a:t>
            </a:r>
            <a:r>
              <a:rPr sz="2400" spc="-7" dirty="0">
                <a:solidFill>
                  <a:srgbClr val="FFFFFF"/>
                </a:solidFill>
                <a:latin typeface="Roboto Lt"/>
                <a:cs typeface="Roboto Lt"/>
              </a:rPr>
              <a:t>Marielle</a:t>
            </a:r>
            <a:r>
              <a:rPr sz="2400" spc="-20" dirty="0">
                <a:solidFill>
                  <a:srgbClr val="FFFFFF"/>
                </a:solidFill>
                <a:latin typeface="Roboto Lt"/>
                <a:cs typeface="Roboto Lt"/>
              </a:rPr>
              <a:t> Franco</a:t>
            </a:r>
            <a:endParaRPr sz="2400">
              <a:latin typeface="Roboto Lt"/>
              <a:cs typeface="Roboto L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15415" y="1343683"/>
            <a:ext cx="6778413" cy="397545"/>
          </a:xfrm>
          <a:prstGeom prst="rect">
            <a:avLst/>
          </a:prstGeom>
          <a:solidFill>
            <a:srgbClr val="F1AEC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3"/>
              </a:lnSpc>
            </a:pPr>
            <a:r>
              <a:rPr sz="2667" b="1" spc="33" dirty="0">
                <a:solidFill>
                  <a:srgbClr val="FFFFFF"/>
                </a:solidFill>
                <a:latin typeface="Palatino Linotype"/>
                <a:cs typeface="Palatino Linotype"/>
              </a:rPr>
              <a:t>Marielle </a:t>
            </a:r>
            <a:r>
              <a:rPr sz="2667" b="1" spc="93" dirty="0">
                <a:solidFill>
                  <a:srgbClr val="FFFFFF"/>
                </a:solidFill>
                <a:latin typeface="Palatino Linotype"/>
                <a:cs typeface="Palatino Linotype"/>
              </a:rPr>
              <a:t>Franco</a:t>
            </a:r>
            <a:r>
              <a:rPr sz="2667" b="1" spc="33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667" b="1" dirty="0">
                <a:solidFill>
                  <a:srgbClr val="FFFFFF"/>
                </a:solidFill>
                <a:latin typeface="Palatino Linotype"/>
                <a:cs typeface="Palatino Linotype"/>
              </a:rPr>
              <a:t>:</a:t>
            </a:r>
            <a:r>
              <a:rPr sz="2667" b="1" spc="33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667" b="1" spc="-33" dirty="0">
                <a:solidFill>
                  <a:srgbClr val="FFFFFF"/>
                </a:solidFill>
                <a:latin typeface="Palatino Linotype"/>
                <a:cs typeface="Palatino Linotype"/>
              </a:rPr>
              <a:t>Un</a:t>
            </a:r>
            <a:r>
              <a:rPr sz="2667" b="1" spc="33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667" b="1" spc="60" dirty="0">
                <a:solidFill>
                  <a:srgbClr val="FFFFFF"/>
                </a:solidFill>
                <a:latin typeface="Palatino Linotype"/>
                <a:cs typeface="Palatino Linotype"/>
              </a:rPr>
              <a:t>Jardin</a:t>
            </a:r>
            <a:r>
              <a:rPr sz="2667" b="1" spc="33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667" b="1" spc="60" dirty="0">
                <a:solidFill>
                  <a:srgbClr val="FFFFFF"/>
                </a:solidFill>
                <a:latin typeface="Palatino Linotype"/>
                <a:cs typeface="Palatino Linotype"/>
              </a:rPr>
              <a:t>pour</a:t>
            </a:r>
            <a:r>
              <a:rPr sz="2667" b="1" spc="4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667" b="1" spc="87" dirty="0">
                <a:solidFill>
                  <a:srgbClr val="FFFFFF"/>
                </a:solidFill>
                <a:latin typeface="Palatino Linotype"/>
                <a:cs typeface="Palatino Linotype"/>
              </a:rPr>
              <a:t>tous.tes</a:t>
            </a:r>
            <a:r>
              <a:rPr sz="2667" b="1" spc="33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667" b="1" spc="-53" dirty="0">
                <a:solidFill>
                  <a:srgbClr val="FFFFFF"/>
                </a:solidFill>
                <a:latin typeface="Palatino Linotype"/>
                <a:cs typeface="Palatino Linotype"/>
              </a:rPr>
              <a:t>!</a:t>
            </a:r>
            <a:endParaRPr sz="2667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15499" y="6285851"/>
            <a:ext cx="6164580" cy="36597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267" b="1" spc="-20" dirty="0">
                <a:solidFill>
                  <a:srgbClr val="5DBB92"/>
                </a:solidFill>
                <a:latin typeface="Palatino Linotype"/>
                <a:cs typeface="Palatino Linotype"/>
              </a:rPr>
              <a:t>B</a:t>
            </a:r>
            <a:r>
              <a:rPr sz="2267" b="1" spc="-7" dirty="0">
                <a:solidFill>
                  <a:srgbClr val="5DBB92"/>
                </a:solidFill>
                <a:latin typeface="Palatino Linotype"/>
                <a:cs typeface="Palatino Linotype"/>
              </a:rPr>
              <a:t>ud</a:t>
            </a:r>
            <a:r>
              <a:rPr sz="2267" b="1" spc="-27" dirty="0">
                <a:solidFill>
                  <a:srgbClr val="5DBB92"/>
                </a:solidFill>
                <a:latin typeface="Palatino Linotype"/>
                <a:cs typeface="Palatino Linotype"/>
              </a:rPr>
              <a:t>g</a:t>
            </a:r>
            <a:r>
              <a:rPr sz="2267" b="1" spc="133" dirty="0">
                <a:solidFill>
                  <a:srgbClr val="5DBB92"/>
                </a:solidFill>
                <a:latin typeface="Palatino Linotype"/>
                <a:cs typeface="Palatino Linotype"/>
              </a:rPr>
              <a:t>et</a:t>
            </a:r>
            <a:r>
              <a:rPr sz="2267" b="1" spc="27" dirty="0">
                <a:solidFill>
                  <a:srgbClr val="5DBB92"/>
                </a:solidFill>
                <a:latin typeface="Palatino Linotype"/>
                <a:cs typeface="Palatino Linotype"/>
              </a:rPr>
              <a:t> </a:t>
            </a:r>
            <a:r>
              <a:rPr sz="2267" b="1" spc="33" dirty="0">
                <a:solidFill>
                  <a:srgbClr val="5DBB92"/>
                </a:solidFill>
                <a:latin typeface="Palatino Linotype"/>
                <a:cs typeface="Palatino Linotype"/>
              </a:rPr>
              <a:t>souha</a:t>
            </a:r>
            <a:r>
              <a:rPr sz="2267" b="1" spc="7" dirty="0">
                <a:solidFill>
                  <a:srgbClr val="5DBB92"/>
                </a:solidFill>
                <a:latin typeface="Palatino Linotype"/>
                <a:cs typeface="Palatino Linotype"/>
              </a:rPr>
              <a:t>i</a:t>
            </a:r>
            <a:r>
              <a:rPr sz="2267" b="1" spc="133" dirty="0">
                <a:solidFill>
                  <a:srgbClr val="5DBB92"/>
                </a:solidFill>
                <a:latin typeface="Palatino Linotype"/>
                <a:cs typeface="Palatino Linotype"/>
              </a:rPr>
              <a:t>té</a:t>
            </a:r>
            <a:r>
              <a:rPr sz="2267" b="1" spc="27" dirty="0">
                <a:solidFill>
                  <a:srgbClr val="5DBB92"/>
                </a:solidFill>
                <a:latin typeface="Palatino Linotype"/>
                <a:cs typeface="Palatino Linotype"/>
              </a:rPr>
              <a:t> </a:t>
            </a:r>
            <a:r>
              <a:rPr sz="2267" b="1" spc="53" dirty="0">
                <a:solidFill>
                  <a:srgbClr val="5DBB92"/>
                </a:solidFill>
                <a:latin typeface="Palatino Linotype"/>
                <a:cs typeface="Palatino Linotype"/>
              </a:rPr>
              <a:t>pour</a:t>
            </a:r>
            <a:r>
              <a:rPr sz="2267" b="1" spc="27" dirty="0">
                <a:solidFill>
                  <a:srgbClr val="5DBB92"/>
                </a:solidFill>
                <a:latin typeface="Palatino Linotype"/>
                <a:cs typeface="Palatino Linotype"/>
              </a:rPr>
              <a:t> </a:t>
            </a:r>
            <a:r>
              <a:rPr sz="2267" b="1" spc="13" dirty="0">
                <a:solidFill>
                  <a:srgbClr val="5DBB92"/>
                </a:solidFill>
                <a:latin typeface="Palatino Linotype"/>
                <a:cs typeface="Palatino Linotype"/>
              </a:rPr>
              <a:t>le</a:t>
            </a:r>
            <a:r>
              <a:rPr sz="2267" b="1" spc="27" dirty="0">
                <a:solidFill>
                  <a:srgbClr val="5DBB92"/>
                </a:solidFill>
                <a:latin typeface="Palatino Linotype"/>
                <a:cs typeface="Palatino Linotype"/>
              </a:rPr>
              <a:t> </a:t>
            </a:r>
            <a:r>
              <a:rPr sz="2267" b="1" spc="107" dirty="0">
                <a:solidFill>
                  <a:srgbClr val="5DBB92"/>
                </a:solidFill>
                <a:latin typeface="Palatino Linotype"/>
                <a:cs typeface="Palatino Linotype"/>
              </a:rPr>
              <a:t>p</a:t>
            </a:r>
            <a:r>
              <a:rPr sz="2267" b="1" spc="47" dirty="0">
                <a:solidFill>
                  <a:srgbClr val="5DBB92"/>
                </a:solidFill>
                <a:latin typeface="Palatino Linotype"/>
                <a:cs typeface="Palatino Linotype"/>
              </a:rPr>
              <a:t>r</a:t>
            </a:r>
            <a:r>
              <a:rPr sz="2267" b="1" spc="80" dirty="0">
                <a:solidFill>
                  <a:srgbClr val="5DBB92"/>
                </a:solidFill>
                <a:latin typeface="Palatino Linotype"/>
                <a:cs typeface="Palatino Linotype"/>
              </a:rPr>
              <a:t>og</a:t>
            </a:r>
            <a:r>
              <a:rPr sz="2267" b="1" spc="47" dirty="0">
                <a:solidFill>
                  <a:srgbClr val="5DBB92"/>
                </a:solidFill>
                <a:latin typeface="Palatino Linotype"/>
                <a:cs typeface="Palatino Linotype"/>
              </a:rPr>
              <a:t>r</a:t>
            </a:r>
            <a:r>
              <a:rPr sz="2267" b="1" spc="67" dirty="0">
                <a:solidFill>
                  <a:srgbClr val="5DBB92"/>
                </a:solidFill>
                <a:latin typeface="Palatino Linotype"/>
                <a:cs typeface="Palatino Linotype"/>
              </a:rPr>
              <a:t>amme</a:t>
            </a:r>
            <a:r>
              <a:rPr sz="2267" b="1" spc="27" dirty="0">
                <a:solidFill>
                  <a:srgbClr val="5DBB92"/>
                </a:solidFill>
                <a:latin typeface="Palatino Linotype"/>
                <a:cs typeface="Palatino Linotype"/>
              </a:rPr>
              <a:t> </a:t>
            </a:r>
            <a:r>
              <a:rPr sz="2267" b="1" dirty="0">
                <a:solidFill>
                  <a:srgbClr val="5DBB92"/>
                </a:solidFill>
                <a:latin typeface="Palatino Linotype"/>
                <a:cs typeface="Palatino Linotype"/>
              </a:rPr>
              <a:t>:</a:t>
            </a:r>
            <a:r>
              <a:rPr sz="2267" b="1" spc="27" dirty="0">
                <a:solidFill>
                  <a:srgbClr val="5DBB92"/>
                </a:solidFill>
                <a:latin typeface="Palatino Linotype"/>
                <a:cs typeface="Palatino Linotype"/>
              </a:rPr>
              <a:t> </a:t>
            </a:r>
            <a:r>
              <a:rPr sz="2267" b="1" spc="-213" dirty="0">
                <a:solidFill>
                  <a:srgbClr val="5DBB92"/>
                </a:solidFill>
                <a:latin typeface="Palatino Linotype"/>
                <a:cs typeface="Palatino Linotype"/>
              </a:rPr>
              <a:t>1</a:t>
            </a:r>
            <a:r>
              <a:rPr sz="2267" b="1" spc="27" dirty="0">
                <a:solidFill>
                  <a:srgbClr val="5DBB92"/>
                </a:solidFill>
                <a:latin typeface="Palatino Linotype"/>
                <a:cs typeface="Palatino Linotype"/>
              </a:rPr>
              <a:t> </a:t>
            </a:r>
            <a:r>
              <a:rPr sz="2267" b="1" spc="367" dirty="0">
                <a:solidFill>
                  <a:srgbClr val="5DBB92"/>
                </a:solidFill>
                <a:latin typeface="Palatino Linotype"/>
                <a:cs typeface="Palatino Linotype"/>
              </a:rPr>
              <a:t>800€</a:t>
            </a:r>
            <a:endParaRPr sz="2267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75333" y="1934501"/>
            <a:ext cx="8441267" cy="4217247"/>
          </a:xfrm>
          <a:custGeom>
            <a:avLst/>
            <a:gdLst/>
            <a:ahLst/>
            <a:cxnLst/>
            <a:rect l="l" t="t" r="r" b="b"/>
            <a:pathLst>
              <a:path w="6330950" h="3162935">
                <a:moveTo>
                  <a:pt x="0" y="0"/>
                </a:moveTo>
                <a:lnTo>
                  <a:pt x="6330899" y="0"/>
                </a:lnTo>
                <a:lnTo>
                  <a:pt x="6330899" y="3162899"/>
                </a:lnTo>
                <a:lnTo>
                  <a:pt x="0" y="3162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BB69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1972701" y="1990888"/>
            <a:ext cx="1458807" cy="53634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14999"/>
              </a:lnSpc>
              <a:spcBef>
                <a:spcPts val="133"/>
              </a:spcBef>
            </a:pPr>
            <a:r>
              <a:rPr sz="1467" spc="40" dirty="0">
                <a:latin typeface="Georgia"/>
                <a:cs typeface="Georgia"/>
              </a:rPr>
              <a:t>Toute</a:t>
            </a:r>
            <a:r>
              <a:rPr sz="1467" spc="-20" dirty="0">
                <a:latin typeface="Georgia"/>
                <a:cs typeface="Georgia"/>
              </a:rPr>
              <a:t> </a:t>
            </a:r>
            <a:r>
              <a:rPr sz="1467" spc="7" dirty="0">
                <a:latin typeface="Georgia"/>
                <a:cs typeface="Georgia"/>
              </a:rPr>
              <a:t>la</a:t>
            </a:r>
            <a:r>
              <a:rPr sz="1467" spc="-20" dirty="0">
                <a:latin typeface="Georgia"/>
                <a:cs typeface="Georgia"/>
              </a:rPr>
              <a:t> </a:t>
            </a:r>
            <a:r>
              <a:rPr sz="1467" spc="47" dirty="0">
                <a:latin typeface="Georgia"/>
                <a:cs typeface="Georgia"/>
              </a:rPr>
              <a:t>journée </a:t>
            </a:r>
            <a:r>
              <a:rPr sz="1467" spc="-333" dirty="0">
                <a:latin typeface="Georgia"/>
                <a:cs typeface="Georgia"/>
              </a:rPr>
              <a:t> </a:t>
            </a:r>
            <a:r>
              <a:rPr sz="1467" spc="-40" dirty="0">
                <a:latin typeface="Georgia"/>
                <a:cs typeface="Georgia"/>
              </a:rPr>
              <a:t>(11h-17h)</a:t>
            </a:r>
            <a:endParaRPr sz="1467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11100" y="1990888"/>
            <a:ext cx="4241800" cy="105558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14999"/>
              </a:lnSpc>
              <a:spcBef>
                <a:spcPts val="133"/>
              </a:spcBef>
            </a:pPr>
            <a:r>
              <a:rPr sz="1467" spc="33" dirty="0">
                <a:latin typeface="Georgia"/>
                <a:cs typeface="Georgia"/>
              </a:rPr>
              <a:t>Stand</a:t>
            </a:r>
            <a:r>
              <a:rPr sz="1467" spc="20" dirty="0">
                <a:latin typeface="Georgia"/>
                <a:cs typeface="Georgia"/>
              </a:rPr>
              <a:t> </a:t>
            </a:r>
            <a:r>
              <a:rPr sz="1467" spc="53" dirty="0">
                <a:latin typeface="Georgia"/>
                <a:cs typeface="Georgia"/>
              </a:rPr>
              <a:t>de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33" dirty="0">
                <a:latin typeface="Georgia"/>
                <a:cs typeface="Georgia"/>
              </a:rPr>
              <a:t>sensibilisation</a:t>
            </a:r>
            <a:r>
              <a:rPr sz="1467" spc="20" dirty="0">
                <a:latin typeface="Georgia"/>
                <a:cs typeface="Georgia"/>
              </a:rPr>
              <a:t> </a:t>
            </a:r>
            <a:r>
              <a:rPr sz="1467" spc="33" dirty="0">
                <a:latin typeface="Georgia"/>
                <a:cs typeface="Georgia"/>
              </a:rPr>
              <a:t>aux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60" dirty="0">
                <a:latin typeface="Georgia"/>
                <a:cs typeface="Georgia"/>
              </a:rPr>
              <a:t>déchets</a:t>
            </a:r>
            <a:r>
              <a:rPr sz="1467" spc="20" dirty="0">
                <a:latin typeface="Georgia"/>
                <a:cs typeface="Georgia"/>
              </a:rPr>
              <a:t> </a:t>
            </a:r>
            <a:r>
              <a:rPr sz="1467" spc="47" dirty="0">
                <a:latin typeface="Georgia"/>
                <a:cs typeface="Georgia"/>
              </a:rPr>
              <a:t>avec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7" dirty="0">
                <a:latin typeface="Georgia"/>
                <a:cs typeface="Georgia"/>
              </a:rPr>
              <a:t>la</a:t>
            </a:r>
            <a:r>
              <a:rPr sz="1467" spc="20" dirty="0">
                <a:latin typeface="Georgia"/>
                <a:cs typeface="Georgia"/>
              </a:rPr>
              <a:t> </a:t>
            </a:r>
            <a:r>
              <a:rPr sz="1467" spc="-27" dirty="0">
                <a:latin typeface="Georgia"/>
                <a:cs typeface="Georgia"/>
              </a:rPr>
              <a:t>DPE </a:t>
            </a:r>
            <a:r>
              <a:rPr sz="1467" spc="-333" dirty="0">
                <a:latin typeface="Georgia"/>
                <a:cs typeface="Georgia"/>
              </a:rPr>
              <a:t> </a:t>
            </a:r>
            <a:r>
              <a:rPr sz="1467" spc="40" dirty="0">
                <a:latin typeface="Georgia"/>
                <a:cs typeface="Georgia"/>
              </a:rPr>
              <a:t>Coin</a:t>
            </a:r>
            <a:r>
              <a:rPr sz="1467" spc="20" dirty="0">
                <a:latin typeface="Georgia"/>
                <a:cs typeface="Georgia"/>
              </a:rPr>
              <a:t> </a:t>
            </a:r>
            <a:r>
              <a:rPr sz="1467" spc="60" dirty="0">
                <a:latin typeface="Georgia"/>
                <a:cs typeface="Georgia"/>
              </a:rPr>
              <a:t>lecture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67" dirty="0">
                <a:latin typeface="Georgia"/>
                <a:cs typeface="Georgia"/>
              </a:rPr>
              <a:t>et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47" dirty="0">
                <a:latin typeface="Georgia"/>
                <a:cs typeface="Georgia"/>
              </a:rPr>
              <a:t>coussins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47" dirty="0">
                <a:latin typeface="Georgia"/>
                <a:cs typeface="Georgia"/>
              </a:rPr>
              <a:t>pour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40" dirty="0">
                <a:latin typeface="Georgia"/>
                <a:cs typeface="Georgia"/>
              </a:rPr>
              <a:t>les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47" dirty="0">
                <a:latin typeface="Georgia"/>
                <a:cs typeface="Georgia"/>
              </a:rPr>
              <a:t>enfants</a:t>
            </a:r>
            <a:endParaRPr sz="1467">
              <a:latin typeface="Georgia"/>
              <a:cs typeface="Georgia"/>
            </a:endParaRPr>
          </a:p>
          <a:p>
            <a:pPr marL="16933" marR="569792">
              <a:lnSpc>
                <a:spcPct val="114999"/>
              </a:lnSpc>
            </a:pPr>
            <a:r>
              <a:rPr sz="1467" spc="33" dirty="0">
                <a:latin typeface="Georgia"/>
                <a:cs typeface="Georgia"/>
              </a:rPr>
              <a:t>Stand d’échange </a:t>
            </a:r>
            <a:r>
              <a:rPr sz="1467" spc="47" dirty="0">
                <a:latin typeface="Georgia"/>
                <a:cs typeface="Georgia"/>
              </a:rPr>
              <a:t>avec </a:t>
            </a:r>
            <a:r>
              <a:rPr sz="1467" spc="7" dirty="0">
                <a:latin typeface="Georgia"/>
                <a:cs typeface="Georgia"/>
              </a:rPr>
              <a:t>la </a:t>
            </a:r>
            <a:r>
              <a:rPr sz="1467" spc="47" dirty="0">
                <a:latin typeface="Georgia"/>
                <a:cs typeface="Georgia"/>
              </a:rPr>
              <a:t>police </a:t>
            </a:r>
            <a:r>
              <a:rPr sz="1467" spc="33" dirty="0">
                <a:latin typeface="Georgia"/>
                <a:cs typeface="Georgia"/>
              </a:rPr>
              <a:t>municipale </a:t>
            </a:r>
            <a:r>
              <a:rPr sz="1467" spc="-339" dirty="0">
                <a:latin typeface="Georgia"/>
                <a:cs typeface="Georgia"/>
              </a:rPr>
              <a:t> </a:t>
            </a:r>
            <a:r>
              <a:rPr sz="1467" spc="27" dirty="0">
                <a:latin typeface="Georgia"/>
                <a:cs typeface="Georgia"/>
              </a:rPr>
              <a:t>Arbre</a:t>
            </a:r>
            <a:r>
              <a:rPr sz="1467" spc="20" dirty="0">
                <a:latin typeface="Georgia"/>
                <a:cs typeface="Georgia"/>
              </a:rPr>
              <a:t> à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47" dirty="0">
                <a:latin typeface="Georgia"/>
                <a:cs typeface="Georgia"/>
              </a:rPr>
              <a:t>idées</a:t>
            </a:r>
            <a:endParaRPr sz="1467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72700" y="3255807"/>
            <a:ext cx="1595120" cy="24286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467" spc="-7" dirty="0">
                <a:latin typeface="Georgia"/>
                <a:cs typeface="Georgia"/>
              </a:rPr>
              <a:t>11h-13h </a:t>
            </a:r>
            <a:r>
              <a:rPr sz="1467" spc="67" dirty="0">
                <a:latin typeface="Georgia"/>
                <a:cs typeface="Georgia"/>
              </a:rPr>
              <a:t>et</a:t>
            </a:r>
            <a:r>
              <a:rPr sz="1467" dirty="0">
                <a:latin typeface="Georgia"/>
                <a:cs typeface="Georgia"/>
              </a:rPr>
              <a:t> 14h-16h</a:t>
            </a:r>
            <a:endParaRPr sz="1467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72701" y="3939236"/>
            <a:ext cx="690033" cy="110476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467" spc="-7" dirty="0">
                <a:latin typeface="Georgia"/>
                <a:cs typeface="Georgia"/>
              </a:rPr>
              <a:t>11h-15h</a:t>
            </a:r>
            <a:endParaRPr sz="1467">
              <a:latin typeface="Georgia"/>
              <a:cs typeface="Georgia"/>
            </a:endParaRPr>
          </a:p>
          <a:p>
            <a:pPr marL="16933">
              <a:spcBef>
                <a:spcPts val="1593"/>
              </a:spcBef>
            </a:pPr>
            <a:r>
              <a:rPr sz="1467" spc="-27" dirty="0">
                <a:latin typeface="Georgia"/>
                <a:cs typeface="Georgia"/>
              </a:rPr>
              <a:t>14</a:t>
            </a:r>
            <a:r>
              <a:rPr sz="1467" spc="-33" dirty="0">
                <a:latin typeface="Georgia"/>
                <a:cs typeface="Georgia"/>
              </a:rPr>
              <a:t>h</a:t>
            </a:r>
            <a:r>
              <a:rPr sz="1467" spc="127" dirty="0">
                <a:latin typeface="Georgia"/>
                <a:cs typeface="Georgia"/>
              </a:rPr>
              <a:t>-</a:t>
            </a:r>
            <a:r>
              <a:rPr sz="1467" spc="-7" dirty="0">
                <a:latin typeface="Georgia"/>
                <a:cs typeface="Georgia"/>
              </a:rPr>
              <a:t>15h</a:t>
            </a:r>
            <a:endParaRPr sz="1467">
              <a:latin typeface="Georgia"/>
              <a:cs typeface="Georgia"/>
            </a:endParaRPr>
          </a:p>
          <a:p>
            <a:pPr marL="16933">
              <a:spcBef>
                <a:spcPts val="1600"/>
              </a:spcBef>
            </a:pPr>
            <a:r>
              <a:rPr sz="1467" spc="-7" dirty="0">
                <a:latin typeface="Georgia"/>
                <a:cs typeface="Georgia"/>
              </a:rPr>
              <a:t>14h-17h</a:t>
            </a:r>
            <a:endParaRPr sz="1467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72701" y="5732476"/>
            <a:ext cx="681567" cy="24286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467" spc="-13" dirty="0">
                <a:latin typeface="Georgia"/>
                <a:cs typeface="Georgia"/>
              </a:rPr>
              <a:t>16</a:t>
            </a:r>
            <a:r>
              <a:rPr sz="1467" spc="-20" dirty="0">
                <a:latin typeface="Georgia"/>
                <a:cs typeface="Georgia"/>
              </a:rPr>
              <a:t>h</a:t>
            </a:r>
            <a:r>
              <a:rPr sz="1467" spc="127" dirty="0">
                <a:latin typeface="Georgia"/>
                <a:cs typeface="Georgia"/>
              </a:rPr>
              <a:t>-</a:t>
            </a:r>
            <a:r>
              <a:rPr sz="1467" spc="-33" dirty="0">
                <a:latin typeface="Georgia"/>
                <a:cs typeface="Georgia"/>
              </a:rPr>
              <a:t>17h</a:t>
            </a:r>
            <a:endParaRPr sz="1467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11101" y="3222280"/>
            <a:ext cx="5453380" cy="277528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456342">
              <a:lnSpc>
                <a:spcPct val="114999"/>
              </a:lnSpc>
              <a:spcBef>
                <a:spcPts val="133"/>
              </a:spcBef>
            </a:pPr>
            <a:r>
              <a:rPr sz="1467" spc="53" dirty="0">
                <a:latin typeface="Georgia"/>
                <a:cs typeface="Georgia"/>
              </a:rPr>
              <a:t>Troc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53" dirty="0">
                <a:latin typeface="Georgia"/>
                <a:cs typeface="Georgia"/>
              </a:rPr>
              <a:t>de</a:t>
            </a:r>
            <a:r>
              <a:rPr sz="1467" spc="33" dirty="0">
                <a:latin typeface="Georgia"/>
                <a:cs typeface="Georgia"/>
              </a:rPr>
              <a:t> </a:t>
            </a:r>
            <a:r>
              <a:rPr sz="1467" spc="40" dirty="0">
                <a:latin typeface="Georgia"/>
                <a:cs typeface="Georgia"/>
              </a:rPr>
              <a:t>graines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67" dirty="0">
                <a:latin typeface="Georgia"/>
                <a:cs typeface="Georgia"/>
              </a:rPr>
              <a:t>et</a:t>
            </a:r>
            <a:r>
              <a:rPr sz="1467" spc="33" dirty="0">
                <a:latin typeface="Georgia"/>
                <a:cs typeface="Georgia"/>
              </a:rPr>
              <a:t> </a:t>
            </a:r>
            <a:r>
              <a:rPr sz="1467" spc="53" dirty="0">
                <a:latin typeface="Georgia"/>
                <a:cs typeface="Georgia"/>
              </a:rPr>
              <a:t>de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40" dirty="0">
                <a:latin typeface="Georgia"/>
                <a:cs typeface="Georgia"/>
              </a:rPr>
              <a:t>plantes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47" dirty="0">
                <a:latin typeface="Georgia"/>
                <a:cs typeface="Georgia"/>
              </a:rPr>
              <a:t>avec</a:t>
            </a:r>
            <a:r>
              <a:rPr sz="1467" spc="33" dirty="0">
                <a:latin typeface="Georgia"/>
                <a:cs typeface="Georgia"/>
              </a:rPr>
              <a:t> Gardenl’est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73" dirty="0">
                <a:latin typeface="Georgia"/>
                <a:cs typeface="Georgia"/>
              </a:rPr>
              <a:t>et</a:t>
            </a:r>
            <a:r>
              <a:rPr sz="1467" spc="33" dirty="0">
                <a:latin typeface="Georgia"/>
                <a:cs typeface="Georgia"/>
              </a:rPr>
              <a:t> </a:t>
            </a:r>
            <a:r>
              <a:rPr sz="1467" spc="7" dirty="0">
                <a:latin typeface="Georgia"/>
                <a:cs typeface="Georgia"/>
              </a:rPr>
              <a:t>la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-33" dirty="0">
                <a:latin typeface="Georgia"/>
                <a:cs typeface="Georgia"/>
              </a:rPr>
              <a:t>DEVE </a:t>
            </a:r>
            <a:r>
              <a:rPr sz="1467" spc="-333" dirty="0">
                <a:latin typeface="Georgia"/>
                <a:cs typeface="Georgia"/>
              </a:rPr>
              <a:t> </a:t>
            </a:r>
            <a:r>
              <a:rPr sz="1467" spc="33" dirty="0">
                <a:latin typeface="Georgia"/>
                <a:cs typeface="Georgia"/>
              </a:rPr>
              <a:t>Activité</a:t>
            </a:r>
            <a:r>
              <a:rPr sz="1467" spc="20" dirty="0">
                <a:latin typeface="Georgia"/>
                <a:cs typeface="Georgia"/>
              </a:rPr>
              <a:t> </a:t>
            </a:r>
            <a:r>
              <a:rPr sz="1467" spc="27" dirty="0">
                <a:latin typeface="Georgia"/>
                <a:cs typeface="Georgia"/>
              </a:rPr>
              <a:t>jardinage </a:t>
            </a:r>
            <a:r>
              <a:rPr sz="1467" spc="47" dirty="0">
                <a:latin typeface="Georgia"/>
                <a:cs typeface="Georgia"/>
              </a:rPr>
              <a:t>avec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33" dirty="0">
                <a:latin typeface="Georgia"/>
                <a:cs typeface="Georgia"/>
              </a:rPr>
              <a:t>Gardenl’est</a:t>
            </a:r>
            <a:endParaRPr sz="1467">
              <a:latin typeface="Georgia"/>
              <a:cs typeface="Georgia"/>
            </a:endParaRPr>
          </a:p>
          <a:p>
            <a:pPr marL="16933" marR="6773">
              <a:lnSpc>
                <a:spcPct val="190800"/>
              </a:lnSpc>
            </a:pPr>
            <a:r>
              <a:rPr sz="1467" spc="33" dirty="0">
                <a:latin typeface="Georgia"/>
                <a:cs typeface="Georgia"/>
              </a:rPr>
              <a:t>Atelier</a:t>
            </a:r>
            <a:r>
              <a:rPr sz="1467" spc="47" dirty="0">
                <a:latin typeface="Georgia"/>
                <a:cs typeface="Georgia"/>
              </a:rPr>
              <a:t> </a:t>
            </a:r>
            <a:r>
              <a:rPr sz="1467" spc="53" dirty="0">
                <a:latin typeface="Georgia"/>
                <a:cs typeface="Georgia"/>
              </a:rPr>
              <a:t>de </a:t>
            </a:r>
            <a:r>
              <a:rPr sz="1467" spc="40" dirty="0">
                <a:latin typeface="Georgia"/>
                <a:cs typeface="Georgia"/>
              </a:rPr>
              <a:t>fabrication</a:t>
            </a:r>
            <a:r>
              <a:rPr sz="1467" spc="53" dirty="0">
                <a:latin typeface="Georgia"/>
                <a:cs typeface="Georgia"/>
              </a:rPr>
              <a:t> de </a:t>
            </a:r>
            <a:r>
              <a:rPr sz="1467" spc="47" dirty="0">
                <a:latin typeface="Georgia"/>
                <a:cs typeface="Georgia"/>
              </a:rPr>
              <a:t>bombes</a:t>
            </a:r>
            <a:r>
              <a:rPr sz="1467" spc="53" dirty="0">
                <a:latin typeface="Georgia"/>
                <a:cs typeface="Georgia"/>
              </a:rPr>
              <a:t> </a:t>
            </a:r>
            <a:r>
              <a:rPr sz="1467" spc="20" dirty="0">
                <a:latin typeface="Georgia"/>
                <a:cs typeface="Georgia"/>
              </a:rPr>
              <a:t>à</a:t>
            </a:r>
            <a:r>
              <a:rPr sz="1467" spc="53" dirty="0">
                <a:latin typeface="Georgia"/>
                <a:cs typeface="Georgia"/>
              </a:rPr>
              <a:t> </a:t>
            </a:r>
            <a:r>
              <a:rPr sz="1467" spc="40" dirty="0">
                <a:latin typeface="Georgia"/>
                <a:cs typeface="Georgia"/>
              </a:rPr>
              <a:t>graines</a:t>
            </a:r>
            <a:r>
              <a:rPr sz="1467" spc="47" dirty="0">
                <a:latin typeface="Georgia"/>
                <a:cs typeface="Georgia"/>
              </a:rPr>
              <a:t> avec</a:t>
            </a:r>
            <a:r>
              <a:rPr sz="1467" spc="53" dirty="0">
                <a:latin typeface="Georgia"/>
                <a:cs typeface="Georgia"/>
              </a:rPr>
              <a:t> </a:t>
            </a:r>
            <a:r>
              <a:rPr sz="1467" spc="-20" dirty="0">
                <a:latin typeface="Georgia"/>
                <a:cs typeface="Georgia"/>
              </a:rPr>
              <a:t>CRL10 </a:t>
            </a:r>
            <a:r>
              <a:rPr sz="1467" spc="-13" dirty="0">
                <a:latin typeface="Georgia"/>
                <a:cs typeface="Georgia"/>
              </a:rPr>
              <a:t> </a:t>
            </a:r>
            <a:r>
              <a:rPr sz="1467" spc="67" dirty="0">
                <a:latin typeface="Georgia"/>
                <a:cs typeface="Georgia"/>
              </a:rPr>
              <a:t>Concert</a:t>
            </a:r>
            <a:r>
              <a:rPr sz="1467" spc="33" dirty="0">
                <a:latin typeface="Georgia"/>
                <a:cs typeface="Georgia"/>
              </a:rPr>
              <a:t> </a:t>
            </a:r>
            <a:r>
              <a:rPr sz="1467" spc="53" dirty="0">
                <a:latin typeface="Georgia"/>
                <a:cs typeface="Georgia"/>
              </a:rPr>
              <a:t>de</a:t>
            </a:r>
            <a:r>
              <a:rPr sz="1467" spc="40" dirty="0">
                <a:latin typeface="Georgia"/>
                <a:cs typeface="Georgia"/>
              </a:rPr>
              <a:t> l’Orchestre</a:t>
            </a:r>
            <a:r>
              <a:rPr sz="1467" spc="33" dirty="0">
                <a:latin typeface="Georgia"/>
                <a:cs typeface="Georgia"/>
              </a:rPr>
              <a:t> </a:t>
            </a:r>
            <a:r>
              <a:rPr sz="1467" spc="20" dirty="0">
                <a:latin typeface="Georgia"/>
                <a:cs typeface="Georgia"/>
              </a:rPr>
              <a:t>d’Harmonie</a:t>
            </a:r>
            <a:r>
              <a:rPr sz="1467" spc="40" dirty="0">
                <a:latin typeface="Georgia"/>
                <a:cs typeface="Georgia"/>
              </a:rPr>
              <a:t> </a:t>
            </a:r>
            <a:r>
              <a:rPr sz="1467" spc="33" dirty="0">
                <a:latin typeface="Georgia"/>
                <a:cs typeface="Georgia"/>
              </a:rPr>
              <a:t>du</a:t>
            </a:r>
            <a:r>
              <a:rPr sz="1467" spc="40" dirty="0">
                <a:latin typeface="Georgia"/>
                <a:cs typeface="Georgia"/>
              </a:rPr>
              <a:t> Chemin</a:t>
            </a:r>
            <a:r>
              <a:rPr sz="1467" spc="33" dirty="0">
                <a:latin typeface="Georgia"/>
                <a:cs typeface="Georgia"/>
              </a:rPr>
              <a:t> </a:t>
            </a:r>
            <a:r>
              <a:rPr sz="1467" spc="53" dirty="0">
                <a:latin typeface="Georgia"/>
                <a:cs typeface="Georgia"/>
              </a:rPr>
              <a:t>de</a:t>
            </a:r>
            <a:r>
              <a:rPr sz="1467" spc="40" dirty="0">
                <a:latin typeface="Georgia"/>
                <a:cs typeface="Georgia"/>
              </a:rPr>
              <a:t> </a:t>
            </a:r>
            <a:r>
              <a:rPr sz="1467" spc="7" dirty="0">
                <a:latin typeface="Georgia"/>
                <a:cs typeface="Georgia"/>
              </a:rPr>
              <a:t>Fer</a:t>
            </a:r>
            <a:r>
              <a:rPr sz="1467" spc="40" dirty="0">
                <a:latin typeface="Georgia"/>
                <a:cs typeface="Georgia"/>
              </a:rPr>
              <a:t> </a:t>
            </a:r>
            <a:r>
              <a:rPr sz="1467" spc="33" dirty="0">
                <a:latin typeface="Georgia"/>
                <a:cs typeface="Georgia"/>
              </a:rPr>
              <a:t>du </a:t>
            </a:r>
            <a:r>
              <a:rPr sz="1467" spc="27" dirty="0">
                <a:latin typeface="Georgia"/>
                <a:cs typeface="Georgia"/>
              </a:rPr>
              <a:t>Nord</a:t>
            </a:r>
            <a:endParaRPr sz="1467">
              <a:latin typeface="Georgia"/>
              <a:cs typeface="Georgia"/>
            </a:endParaRPr>
          </a:p>
          <a:p>
            <a:pPr marL="16933" marR="130383" algn="just">
              <a:lnSpc>
                <a:spcPct val="114999"/>
              </a:lnSpc>
              <a:spcBef>
                <a:spcPts val="1333"/>
              </a:spcBef>
            </a:pPr>
            <a:r>
              <a:rPr sz="1467" spc="40" dirty="0">
                <a:latin typeface="Georgia"/>
                <a:cs typeface="Georgia"/>
              </a:rPr>
              <a:t>Ludothèque </a:t>
            </a:r>
            <a:r>
              <a:rPr sz="1467" spc="47" dirty="0">
                <a:latin typeface="Georgia"/>
                <a:cs typeface="Georgia"/>
              </a:rPr>
              <a:t>avec </a:t>
            </a:r>
            <a:r>
              <a:rPr sz="1467" spc="53" dirty="0">
                <a:latin typeface="Georgia"/>
                <a:cs typeface="Georgia"/>
              </a:rPr>
              <a:t>des </a:t>
            </a:r>
            <a:r>
              <a:rPr sz="1467" spc="33" dirty="0">
                <a:latin typeface="Georgia"/>
                <a:cs typeface="Georgia"/>
              </a:rPr>
              <a:t>jeux </a:t>
            </a:r>
            <a:r>
              <a:rPr sz="1467" spc="53" dirty="0">
                <a:latin typeface="Georgia"/>
                <a:cs typeface="Georgia"/>
              </a:rPr>
              <a:t>upcyclés </a:t>
            </a:r>
            <a:r>
              <a:rPr sz="1467" spc="47" dirty="0">
                <a:latin typeface="Georgia"/>
                <a:cs typeface="Georgia"/>
              </a:rPr>
              <a:t>avec </a:t>
            </a:r>
            <a:r>
              <a:rPr sz="1467" spc="7" dirty="0">
                <a:latin typeface="Georgia"/>
                <a:cs typeface="Georgia"/>
              </a:rPr>
              <a:t>la </a:t>
            </a:r>
            <a:r>
              <a:rPr sz="1467" spc="27" dirty="0">
                <a:latin typeface="Georgia"/>
                <a:cs typeface="Georgia"/>
              </a:rPr>
              <a:t>Maison </a:t>
            </a:r>
            <a:r>
              <a:rPr sz="1467" spc="40" dirty="0">
                <a:latin typeface="Georgia"/>
                <a:cs typeface="Georgia"/>
              </a:rPr>
              <a:t>Upcycling </a:t>
            </a:r>
            <a:r>
              <a:rPr sz="1467" spc="-339" dirty="0">
                <a:latin typeface="Georgia"/>
                <a:cs typeface="Georgia"/>
              </a:rPr>
              <a:t> </a:t>
            </a:r>
            <a:r>
              <a:rPr sz="1467" spc="33" dirty="0">
                <a:latin typeface="Georgia"/>
                <a:cs typeface="Georgia"/>
              </a:rPr>
              <a:t>Atelier </a:t>
            </a:r>
            <a:r>
              <a:rPr sz="1467" spc="53" dirty="0">
                <a:latin typeface="Georgia"/>
                <a:cs typeface="Georgia"/>
              </a:rPr>
              <a:t>de </a:t>
            </a:r>
            <a:r>
              <a:rPr sz="1467" spc="40" dirty="0">
                <a:latin typeface="Georgia"/>
                <a:cs typeface="Georgia"/>
              </a:rPr>
              <a:t>fabrication </a:t>
            </a:r>
            <a:r>
              <a:rPr sz="1467" spc="20" dirty="0">
                <a:latin typeface="Georgia"/>
                <a:cs typeface="Georgia"/>
              </a:rPr>
              <a:t>d’objets </a:t>
            </a:r>
            <a:r>
              <a:rPr sz="1467" spc="53" dirty="0">
                <a:latin typeface="Georgia"/>
                <a:cs typeface="Georgia"/>
              </a:rPr>
              <a:t>upcyclés </a:t>
            </a:r>
            <a:r>
              <a:rPr sz="1467" spc="47" dirty="0">
                <a:latin typeface="Georgia"/>
                <a:cs typeface="Georgia"/>
              </a:rPr>
              <a:t>avec </a:t>
            </a:r>
            <a:r>
              <a:rPr sz="1467" spc="-13" dirty="0">
                <a:latin typeface="Georgia"/>
                <a:cs typeface="Georgia"/>
              </a:rPr>
              <a:t>l’Art </a:t>
            </a:r>
            <a:r>
              <a:rPr sz="1467" spc="67" dirty="0">
                <a:latin typeface="Georgia"/>
                <a:cs typeface="Georgia"/>
              </a:rPr>
              <a:t>et </a:t>
            </a:r>
            <a:r>
              <a:rPr sz="1467" spc="7" dirty="0">
                <a:latin typeface="Georgia"/>
                <a:cs typeface="Georgia"/>
              </a:rPr>
              <a:t>la Récup’ </a:t>
            </a:r>
            <a:r>
              <a:rPr sz="1467" spc="13" dirty="0">
                <a:latin typeface="Georgia"/>
                <a:cs typeface="Georgia"/>
              </a:rPr>
              <a:t> </a:t>
            </a:r>
            <a:r>
              <a:rPr sz="1467" spc="33" dirty="0">
                <a:latin typeface="Georgia"/>
                <a:cs typeface="Georgia"/>
              </a:rPr>
              <a:t>Atelier</a:t>
            </a:r>
            <a:r>
              <a:rPr sz="1467" spc="20" dirty="0">
                <a:latin typeface="Georgia"/>
                <a:cs typeface="Georgia"/>
              </a:rPr>
              <a:t> </a:t>
            </a:r>
            <a:r>
              <a:rPr sz="1467" spc="33" dirty="0">
                <a:latin typeface="Georgia"/>
                <a:cs typeface="Georgia"/>
              </a:rPr>
              <a:t>jeux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60" dirty="0">
                <a:latin typeface="Georgia"/>
                <a:cs typeface="Georgia"/>
              </a:rPr>
              <a:t>en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33" dirty="0">
                <a:latin typeface="Georgia"/>
                <a:cs typeface="Georgia"/>
              </a:rPr>
              <a:t>bois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47" dirty="0">
                <a:latin typeface="Georgia"/>
                <a:cs typeface="Georgia"/>
              </a:rPr>
              <a:t>avec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40" dirty="0">
                <a:latin typeface="Georgia"/>
                <a:cs typeface="Georgia"/>
              </a:rPr>
              <a:t>le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7" dirty="0">
                <a:latin typeface="Georgia"/>
                <a:cs typeface="Georgia"/>
              </a:rPr>
              <a:t>Pari’s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53" dirty="0">
                <a:latin typeface="Georgia"/>
                <a:cs typeface="Georgia"/>
              </a:rPr>
              <a:t>des</a:t>
            </a:r>
            <a:r>
              <a:rPr sz="1467" spc="27" dirty="0">
                <a:latin typeface="Georgia"/>
                <a:cs typeface="Georgia"/>
              </a:rPr>
              <a:t> </a:t>
            </a:r>
            <a:r>
              <a:rPr sz="1467" spc="20" dirty="0">
                <a:latin typeface="Georgia"/>
                <a:cs typeface="Georgia"/>
              </a:rPr>
              <a:t>Faubourgs</a:t>
            </a:r>
            <a:endParaRPr sz="1467">
              <a:latin typeface="Georgia"/>
              <a:cs typeface="Georgia"/>
            </a:endParaRPr>
          </a:p>
          <a:p>
            <a:pPr marL="16933" algn="just">
              <a:spcBef>
                <a:spcPts val="1593"/>
              </a:spcBef>
            </a:pPr>
            <a:r>
              <a:rPr sz="1467" spc="53" dirty="0">
                <a:latin typeface="Georgia"/>
                <a:cs typeface="Georgia"/>
              </a:rPr>
              <a:t>Cours</a:t>
            </a:r>
            <a:r>
              <a:rPr sz="1467" dirty="0">
                <a:latin typeface="Georgia"/>
                <a:cs typeface="Georgia"/>
              </a:rPr>
              <a:t> </a:t>
            </a:r>
            <a:r>
              <a:rPr sz="1467" spc="53" dirty="0">
                <a:latin typeface="Georgia"/>
                <a:cs typeface="Georgia"/>
              </a:rPr>
              <a:t>de</a:t>
            </a:r>
            <a:r>
              <a:rPr sz="1467" spc="7" dirty="0">
                <a:latin typeface="Georgia"/>
                <a:cs typeface="Georgia"/>
              </a:rPr>
              <a:t> </a:t>
            </a:r>
            <a:r>
              <a:rPr sz="1467" spc="40" dirty="0">
                <a:latin typeface="Georgia"/>
                <a:cs typeface="Georgia"/>
              </a:rPr>
              <a:t>yoga</a:t>
            </a:r>
            <a:endParaRPr sz="1467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1602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E093D465-4463-4D69-834E-F4736CEF4E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5F1C4D5A-04CC-429C-AC60-4B26A19B58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25DCCC"/>
                </a:solidFill>
              </a:rPr>
              <a:t>Opérations grande lessive</a:t>
            </a:r>
            <a:endParaRPr lang="fr-FR" dirty="0">
              <a:solidFill>
                <a:srgbClr val="25D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2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BE5F20F-7C0F-472F-8E4F-BBF9FBD5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conseil de quartier 4 avril 2024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BCBAE0E-7B9E-4A30-A1B3-90841ED8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25DCCC"/>
                </a:solidFill>
              </a:rPr>
              <a:t>Les opérations grande lessive</a:t>
            </a:r>
            <a:endParaRPr lang="fr-FR" dirty="0">
              <a:solidFill>
                <a:srgbClr val="25DCCC"/>
              </a:solidFill>
            </a:endParaRPr>
          </a:p>
        </p:txBody>
      </p:sp>
      <p:pic>
        <p:nvPicPr>
          <p:cNvPr id="2" name="Image 44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60" y="1493929"/>
            <a:ext cx="25336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6" descr="image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6" y="1116194"/>
            <a:ext cx="2226330" cy="257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8" descr="image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986" y="1008541"/>
            <a:ext cx="32670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30" descr="image0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122" y="540541"/>
            <a:ext cx="2806222" cy="280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25" descr="image0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675" y="3460677"/>
            <a:ext cx="1106200" cy="147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26" descr="image0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968" y="3829826"/>
            <a:ext cx="2178312" cy="221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age 12" descr="image0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111" y="3689986"/>
            <a:ext cx="2226330" cy="250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22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BE5F20F-7C0F-472F-8E4F-BBF9FBD5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conseil de quartier 4 avril 2024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BCBAE0E-7B9E-4A30-A1B3-90841ED8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25DCCC"/>
                </a:solidFill>
              </a:rPr>
              <a:t>Les opérations grande lessive</a:t>
            </a:r>
            <a:endParaRPr lang="fr-FR" dirty="0">
              <a:solidFill>
                <a:srgbClr val="25DCCC"/>
              </a:solidFill>
            </a:endParaRPr>
          </a:p>
        </p:txBody>
      </p:sp>
      <p:pic>
        <p:nvPicPr>
          <p:cNvPr id="2050" name="Image 21" descr="image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24" y="1784986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17" descr="image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677" y="1784985"/>
            <a:ext cx="2960924" cy="319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 16" descr="image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533" y="1784984"/>
            <a:ext cx="2758144" cy="319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1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Ville de Paris - Partie 1">
  <a:themeElements>
    <a:clrScheme name="Ville de Paris - PowerPoint">
      <a:dk1>
        <a:srgbClr val="071F32"/>
      </a:dk1>
      <a:lt1>
        <a:sysClr val="window" lastClr="FFFFFF"/>
      </a:lt1>
      <a:dk2>
        <a:srgbClr val="071F32"/>
      </a:dk2>
      <a:lt2>
        <a:srgbClr val="F0F0F0"/>
      </a:lt2>
      <a:accent1>
        <a:srgbClr val="25DCCC"/>
      </a:accent1>
      <a:accent2>
        <a:srgbClr val="FFCD00"/>
      </a:accent2>
      <a:accent3>
        <a:srgbClr val="FB394A"/>
      </a:accent3>
      <a:accent4>
        <a:srgbClr val="3ECD2E"/>
      </a:accent4>
      <a:accent5>
        <a:srgbClr val="FF3300"/>
      </a:accent5>
      <a:accent6>
        <a:srgbClr val="354BCF"/>
      </a:accent6>
      <a:hlink>
        <a:srgbClr val="31EEF3"/>
      </a:hlink>
      <a:folHlink>
        <a:srgbClr val="F0F0F0"/>
      </a:folHlink>
    </a:clrScheme>
    <a:fontScheme name="Monts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ésentation1" id="{24935C6C-5BE7-3642-9754-D247BE079794}" vid="{41C100BE-0D3E-7E4D-861C-537861C41808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5504</TotalTime>
  <Words>1096</Words>
  <Application>Microsoft Office PowerPoint</Application>
  <PresentationFormat>Grand écran</PresentationFormat>
  <Paragraphs>167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Georgia</vt:lpstr>
      <vt:lpstr>Montserrat</vt:lpstr>
      <vt:lpstr>Palatino Linotype</vt:lpstr>
      <vt:lpstr>Roboto Lt</vt:lpstr>
      <vt:lpstr>Times</vt:lpstr>
      <vt:lpstr>Office Theme</vt:lpstr>
      <vt:lpstr>Ville de Paris - Partie 1</vt:lpstr>
      <vt:lpstr>Plénière du conseil de quartier Saint-Vincent-de-Paul - Lariboisière</vt:lpstr>
      <vt:lpstr>Ordre du jour </vt:lpstr>
      <vt:lpstr>Présentation PowerPoint</vt:lpstr>
      <vt:lpstr>Équipe et constat</vt:lpstr>
      <vt:lpstr>L’événement</vt:lpstr>
      <vt:lpstr>Le programme</vt:lpstr>
      <vt:lpstr>01</vt:lpstr>
      <vt:lpstr>Les opérations grande lessive</vt:lpstr>
      <vt:lpstr>Les opérations grande lessive</vt:lpstr>
      <vt:lpstr>Les Opérations Grandes lessives 2023 </vt:lpstr>
      <vt:lpstr>Les Opérations Grandes lessives programmées au 1er semestre 2024</vt:lpstr>
      <vt:lpstr>02</vt:lpstr>
      <vt:lpstr>Marché dégraffitage</vt:lpstr>
      <vt:lpstr>Marché dégraffitage</vt:lpstr>
      <vt:lpstr>Intervention du prestataire sur les mobiliers depuis le début d’année 2024</vt:lpstr>
      <vt:lpstr>Marché dégraffitage</vt:lpstr>
      <vt:lpstr>Marché dégraffitage – nombre d’anomalies traitées par le prestataire depuis le 1er janvier 2024 : 4420 signalements DMR</vt:lpstr>
      <vt:lpstr>Les ateliers</vt:lpstr>
      <vt:lpstr>Les principes des ateliers</vt:lpstr>
      <vt:lpstr>Restitution des ateliers</vt:lpstr>
      <vt:lpstr>MERCI ! </vt:lpstr>
    </vt:vector>
  </TitlesOfParts>
  <Company>Mairie de Paris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Chuepo, Gabriel</dc:creator>
  <cp:lastModifiedBy>Nesterenko, Anna</cp:lastModifiedBy>
  <cp:revision>15</cp:revision>
  <dcterms:created xsi:type="dcterms:W3CDTF">2024-03-26T16:09:02Z</dcterms:created>
  <dcterms:modified xsi:type="dcterms:W3CDTF">2024-06-25T16:10:14Z</dcterms:modified>
</cp:coreProperties>
</file>